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373" r:id="rId2"/>
    <p:sldId id="315" r:id="rId3"/>
    <p:sldId id="359" r:id="rId4"/>
    <p:sldId id="360" r:id="rId5"/>
    <p:sldId id="361" r:id="rId6"/>
    <p:sldId id="362" r:id="rId7"/>
    <p:sldId id="363" r:id="rId8"/>
    <p:sldId id="364"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3" r:id="rId26"/>
    <p:sldId id="259" r:id="rId27"/>
    <p:sldId id="261" r:id="rId28"/>
    <p:sldId id="279" r:id="rId29"/>
    <p:sldId id="257" r:id="rId30"/>
    <p:sldId id="262" r:id="rId31"/>
    <p:sldId id="267" r:id="rId32"/>
    <p:sldId id="273" r:id="rId33"/>
    <p:sldId id="275" r:id="rId34"/>
    <p:sldId id="274" r:id="rId35"/>
    <p:sldId id="268" r:id="rId36"/>
    <p:sldId id="272" r:id="rId37"/>
    <p:sldId id="284" r:id="rId38"/>
    <p:sldId id="266" r:id="rId39"/>
    <p:sldId id="293" r:id="rId40"/>
    <p:sldId id="292" r:id="rId41"/>
    <p:sldId id="294" r:id="rId42"/>
    <p:sldId id="264" r:id="rId43"/>
    <p:sldId id="295" r:id="rId44"/>
    <p:sldId id="354" r:id="rId45"/>
    <p:sldId id="285" r:id="rId46"/>
    <p:sldId id="290" r:id="rId47"/>
    <p:sldId id="289" r:id="rId48"/>
    <p:sldId id="339" r:id="rId49"/>
    <p:sldId id="298" r:id="rId50"/>
    <p:sldId id="297" r:id="rId51"/>
    <p:sldId id="299" r:id="rId52"/>
    <p:sldId id="301" r:id="rId53"/>
    <p:sldId id="302" r:id="rId54"/>
    <p:sldId id="312" r:id="rId55"/>
    <p:sldId id="310" r:id="rId56"/>
    <p:sldId id="303" r:id="rId57"/>
    <p:sldId id="309" r:id="rId58"/>
    <p:sldId id="305" r:id="rId59"/>
    <p:sldId id="306" r:id="rId60"/>
    <p:sldId id="313" r:id="rId61"/>
    <p:sldId id="334" r:id="rId62"/>
    <p:sldId id="356" r:id="rId63"/>
    <p:sldId id="365" r:id="rId64"/>
    <p:sldId id="357" r:id="rId65"/>
    <p:sldId id="366" r:id="rId66"/>
    <p:sldId id="353" r:id="rId67"/>
    <p:sldId id="367" r:id="rId68"/>
    <p:sldId id="370" r:id="rId69"/>
    <p:sldId id="369" r:id="rId70"/>
    <p:sldId id="368" r:id="rId71"/>
    <p:sldId id="371" r:id="rId72"/>
    <p:sldId id="358" r:id="rId73"/>
    <p:sldId id="372" r:id="rId74"/>
    <p:sldId id="355" r:id="rId75"/>
    <p:sldId id="336" r:id="rId7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7" autoAdjust="0"/>
    <p:restoredTop sz="94660"/>
  </p:normalViewPr>
  <p:slideViewPr>
    <p:cSldViewPr>
      <p:cViewPr varScale="1">
        <p:scale>
          <a:sx n="112" d="100"/>
          <a:sy n="112" d="100"/>
        </p:scale>
        <p:origin x="-1584" y="-96"/>
      </p:cViewPr>
      <p:guideLst>
        <p:guide orient="horz" pos="2160"/>
        <p:guide pos="2880"/>
      </p:guideLst>
    </p:cSldViewPr>
  </p:slideViewPr>
  <p:notesTextViewPr>
    <p:cViewPr>
      <p:scale>
        <a:sx n="100" d="100"/>
        <a:sy n="100" d="100"/>
      </p:scale>
      <p:origin x="0" y="0"/>
    </p:cViewPr>
  </p:notesTextViewPr>
  <p:sorterViewPr>
    <p:cViewPr>
      <p:scale>
        <a:sx n="86" d="100"/>
        <a:sy n="86" d="100"/>
      </p:scale>
      <p:origin x="0" y="111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B5490F-FA4B-4C91-BBDE-1F6B203EEB85}" type="datetimeFigureOut">
              <a:rPr lang="tr-TR" smtClean="0"/>
              <a:pPr/>
              <a:t>21.05.2015</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8F4E6F-7AC9-46C4-B73E-220EDBC534A3}" type="slidenum">
              <a:rPr lang="tr-TR" smtClean="0"/>
              <a:pPr/>
              <a:t>‹#›</a:t>
            </a:fld>
            <a:endParaRPr lang="tr-TR"/>
          </a:p>
        </p:txBody>
      </p:sp>
    </p:spTree>
    <p:extLst>
      <p:ext uri="{BB962C8B-B14F-4D97-AF65-F5344CB8AC3E}">
        <p14:creationId xmlns:p14="http://schemas.microsoft.com/office/powerpoint/2010/main" val="786888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428F4E6F-7AC9-46C4-B73E-220EDBC534A3}" type="slidenum">
              <a:rPr lang="tr-TR" smtClean="0"/>
              <a:pPr/>
              <a:t>35</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809FAE79-15EB-4C1C-8862-8266959979AA}" type="datetimeFigureOut">
              <a:rPr lang="tr-TR" smtClean="0"/>
              <a:pPr/>
              <a:t>21.05.2015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E146467-FFD7-4A39-929E-83FE532E1518}"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809FAE79-15EB-4C1C-8862-8266959979AA}" type="datetimeFigureOut">
              <a:rPr lang="tr-TR" smtClean="0"/>
              <a:pPr/>
              <a:t>21.05.2015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E146467-FFD7-4A39-929E-83FE532E1518}"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809FAE79-15EB-4C1C-8862-8266959979AA}" type="datetimeFigureOut">
              <a:rPr lang="tr-TR" smtClean="0"/>
              <a:pPr/>
              <a:t>21.05.2015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E146467-FFD7-4A39-929E-83FE532E1518}"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809FAE79-15EB-4C1C-8862-8266959979AA}" type="datetimeFigureOut">
              <a:rPr lang="tr-TR" smtClean="0"/>
              <a:pPr/>
              <a:t>21.05.2015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E146467-FFD7-4A39-929E-83FE532E1518}"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809FAE79-15EB-4C1C-8862-8266959979AA}" type="datetimeFigureOut">
              <a:rPr lang="tr-TR" smtClean="0"/>
              <a:pPr/>
              <a:t>21.05.2015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E146467-FFD7-4A39-929E-83FE532E1518}"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809FAE79-15EB-4C1C-8862-8266959979AA}" type="datetimeFigureOut">
              <a:rPr lang="tr-TR" smtClean="0"/>
              <a:pPr/>
              <a:t>21.05.2015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E146467-FFD7-4A39-929E-83FE532E1518}"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809FAE79-15EB-4C1C-8862-8266959979AA}" type="datetimeFigureOut">
              <a:rPr lang="tr-TR" smtClean="0"/>
              <a:pPr/>
              <a:t>21.05.2015</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E146467-FFD7-4A39-929E-83FE532E1518}"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809FAE79-15EB-4C1C-8862-8266959979AA}" type="datetimeFigureOut">
              <a:rPr lang="tr-TR" smtClean="0"/>
              <a:pPr/>
              <a:t>21.05.2015</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E146467-FFD7-4A39-929E-83FE532E1518}"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809FAE79-15EB-4C1C-8862-8266959979AA}" type="datetimeFigureOut">
              <a:rPr lang="tr-TR" smtClean="0"/>
              <a:pPr/>
              <a:t>21.05.2015</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E146467-FFD7-4A39-929E-83FE532E1518}"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809FAE79-15EB-4C1C-8862-8266959979AA}" type="datetimeFigureOut">
              <a:rPr lang="tr-TR" smtClean="0"/>
              <a:pPr/>
              <a:t>21.05.2015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E146467-FFD7-4A39-929E-83FE532E1518}"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809FAE79-15EB-4C1C-8862-8266959979AA}" type="datetimeFigureOut">
              <a:rPr lang="tr-TR" smtClean="0"/>
              <a:pPr/>
              <a:t>21.05.2015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E146467-FFD7-4A39-929E-83FE532E1518}"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25000"/>
            <a:lum/>
          </a:blip>
          <a:srcRect/>
          <a:stretch>
            <a:fillRect l="-3000" r="-3000"/>
          </a:stretch>
        </a:blip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FAE79-15EB-4C1C-8862-8266959979AA}" type="datetimeFigureOut">
              <a:rPr lang="tr-TR" smtClean="0"/>
              <a:pPr/>
              <a:t>21.05.2015</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46467-FFD7-4A39-929E-83FE532E1518}"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milliyet.com.tr/"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a:t>
            </a:r>
            <a:endParaRPr lang="tr-TR" dirty="0"/>
          </a:p>
        </p:txBody>
      </p:sp>
      <p:sp>
        <p:nvSpPr>
          <p:cNvPr id="3" name="2 İçerik Yer Tutucusu"/>
          <p:cNvSpPr>
            <a:spLocks noGrp="1"/>
          </p:cNvSpPr>
          <p:nvPr>
            <p:ph idx="1"/>
          </p:nvPr>
        </p:nvSpPr>
        <p:spPr/>
        <p:txBody>
          <a:bodyPr/>
          <a:lstStyle/>
          <a:p>
            <a:r>
              <a:rPr lang="tr-TR" dirty="0" smtClean="0"/>
              <a:t>  </a:t>
            </a:r>
            <a:endParaRPr lang="tr-TR" dirty="0"/>
          </a:p>
        </p:txBody>
      </p:sp>
      <p:pic>
        <p:nvPicPr>
          <p:cNvPr id="1026" name="Picture 2" descr="C:\Users\Öncül\Desktop\10-yil-haydarpas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7914"/>
            <a:ext cx="4968552" cy="6955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733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3074" name="Picture 2"/>
          <p:cNvPicPr>
            <a:picLocks noGrp="1" noChangeAspect="1" noChangeArrowheads="1"/>
          </p:cNvPicPr>
          <p:nvPr>
            <p:ph idx="1"/>
          </p:nvPr>
        </p:nvPicPr>
        <p:blipFill>
          <a:blip r:embed="rId2" cstate="print"/>
          <a:srcRect b="57089"/>
          <a:stretch>
            <a:fillRect/>
          </a:stretch>
        </p:blipFill>
        <p:spPr bwMode="auto">
          <a:xfrm>
            <a:off x="-36512" y="-27384"/>
            <a:ext cx="9144000" cy="6858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098" name="Picture 2"/>
          <p:cNvPicPr>
            <a:picLocks noGrp="1" noChangeAspect="1" noChangeArrowheads="1"/>
          </p:cNvPicPr>
          <p:nvPr>
            <p:ph idx="1"/>
          </p:nvPr>
        </p:nvPicPr>
        <p:blipFill>
          <a:blip r:embed="rId2" cstate="print"/>
          <a:srcRect t="41998" b="16429"/>
          <a:stretch>
            <a:fillRect/>
          </a:stretch>
        </p:blipFill>
        <p:spPr bwMode="auto">
          <a:xfrm>
            <a:off x="0" y="0"/>
            <a:ext cx="9144000" cy="69448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122" name="Picture 2"/>
          <p:cNvPicPr>
            <a:picLocks noGrp="1" noChangeAspect="1" noChangeArrowheads="1"/>
          </p:cNvPicPr>
          <p:nvPr>
            <p:ph idx="1"/>
          </p:nvPr>
        </p:nvPicPr>
        <p:blipFill>
          <a:blip r:embed="rId2" cstate="print"/>
          <a:srcRect b="59606"/>
          <a:stretch>
            <a:fillRect/>
          </a:stretch>
        </p:blipFill>
        <p:spPr bwMode="auto">
          <a:xfrm>
            <a:off x="-108520" y="188640"/>
            <a:ext cx="9252520" cy="69151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6147" name="Picture 3" descr="C:\Users\Mücella\Desktop\Haydarpaşa Güncesi\HAYDARPAŞA GÜNCESİ BROŞÜRÜ TARAMA\04 copy.jpg"/>
          <p:cNvPicPr>
            <a:picLocks noGrp="1" noChangeAspect="1" noChangeArrowheads="1"/>
          </p:cNvPicPr>
          <p:nvPr>
            <p:ph idx="1"/>
          </p:nvPr>
        </p:nvPicPr>
        <p:blipFill>
          <a:blip r:embed="rId2" cstate="print"/>
          <a:srcRect b="54820"/>
          <a:stretch>
            <a:fillRect/>
          </a:stretch>
        </p:blipFill>
        <p:spPr bwMode="auto">
          <a:xfrm>
            <a:off x="-324544" y="1"/>
            <a:ext cx="9468544" cy="6858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7170" name="Picture 2" descr="C:\Users\Mücella\Desktop\Haydarpaşa Güncesi\HAYDARPAŞA GÜNCESİ BROŞÜRÜ TARAMA\04 copy.jpg"/>
          <p:cNvPicPr>
            <a:picLocks noGrp="1" noChangeAspect="1" noChangeArrowheads="1"/>
          </p:cNvPicPr>
          <p:nvPr>
            <p:ph idx="1"/>
          </p:nvPr>
        </p:nvPicPr>
        <p:blipFill>
          <a:blip r:embed="rId2" cstate="print"/>
          <a:srcRect t="45180" b="11863"/>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8194" name="Picture 2"/>
          <p:cNvPicPr>
            <a:picLocks noGrp="1" noChangeAspect="1" noChangeArrowheads="1"/>
          </p:cNvPicPr>
          <p:nvPr>
            <p:ph idx="1"/>
          </p:nvPr>
        </p:nvPicPr>
        <p:blipFill>
          <a:blip r:embed="rId2" cstate="print"/>
          <a:srcRect b="61327"/>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9218" name="Picture 2"/>
          <p:cNvPicPr>
            <a:picLocks noGrp="1" noChangeAspect="1" noChangeArrowheads="1"/>
          </p:cNvPicPr>
          <p:nvPr>
            <p:ph idx="1"/>
          </p:nvPr>
        </p:nvPicPr>
        <p:blipFill>
          <a:blip r:embed="rId2" cstate="print"/>
          <a:srcRect t="51544" b="10272"/>
          <a:stretch>
            <a:fillRect/>
          </a:stretch>
        </p:blipFill>
        <p:spPr bwMode="auto">
          <a:xfrm>
            <a:off x="3489233" y="3933056"/>
            <a:ext cx="2165533" cy="1728192"/>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t="51544" b="10272"/>
          <a:stretch>
            <a:fillRect/>
          </a:stretch>
        </p:blipFill>
        <p:spPr bwMode="auto">
          <a:xfrm>
            <a:off x="0" y="44162"/>
            <a:ext cx="9144000" cy="68384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0242" name="Picture 2"/>
          <p:cNvPicPr>
            <a:picLocks noGrp="1" noChangeAspect="1" noChangeArrowheads="1"/>
          </p:cNvPicPr>
          <p:nvPr>
            <p:ph idx="1"/>
          </p:nvPr>
        </p:nvPicPr>
        <p:blipFill>
          <a:blip r:embed="rId2" cstate="print"/>
          <a:srcRect b="56411"/>
          <a:stretch>
            <a:fillRect/>
          </a:stretch>
        </p:blipFill>
        <p:spPr bwMode="auto">
          <a:xfrm>
            <a:off x="0" y="-234184"/>
            <a:ext cx="9143999" cy="69035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1266" name="Picture 2"/>
          <p:cNvPicPr>
            <a:picLocks noGrp="1" noChangeAspect="1" noChangeArrowheads="1"/>
          </p:cNvPicPr>
          <p:nvPr>
            <p:ph idx="1"/>
          </p:nvPr>
        </p:nvPicPr>
        <p:blipFill>
          <a:blip r:embed="rId2" cstate="print"/>
          <a:srcRect t="44548" b="14086"/>
          <a:stretch>
            <a:fillRect/>
          </a:stretch>
        </p:blipFill>
        <p:spPr bwMode="auto">
          <a:xfrm>
            <a:off x="0" y="260647"/>
            <a:ext cx="9144000" cy="66629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3314" name="Picture 2"/>
          <p:cNvPicPr>
            <a:picLocks noGrp="1" noChangeAspect="1" noChangeArrowheads="1"/>
          </p:cNvPicPr>
          <p:nvPr>
            <p:ph idx="1"/>
          </p:nvPr>
        </p:nvPicPr>
        <p:blipFill>
          <a:blip r:embed="rId2" cstate="print"/>
          <a:srcRect b="50720"/>
          <a:stretch>
            <a:fillRect/>
          </a:stretch>
        </p:blipFill>
        <p:spPr bwMode="auto">
          <a:xfrm>
            <a:off x="0" y="1"/>
            <a:ext cx="9036496" cy="71494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lstStyle/>
          <a:p>
            <a:endParaRPr lang="tr-TR"/>
          </a:p>
        </p:txBody>
      </p:sp>
      <p:sp>
        <p:nvSpPr>
          <p:cNvPr id="3" name="2 Alt Başlık"/>
          <p:cNvSpPr>
            <a:spLocks noGrp="1"/>
          </p:cNvSpPr>
          <p:nvPr>
            <p:ph type="subTitle" idx="1"/>
          </p:nvPr>
        </p:nvSpPr>
        <p:spPr/>
        <p:txBody>
          <a:bodyPr/>
          <a:lstStyle/>
          <a:p>
            <a:endParaRPr lang="tr-TR"/>
          </a:p>
        </p:txBody>
      </p:sp>
      <p:pic>
        <p:nvPicPr>
          <p:cNvPr id="1026" name="Picture 2" descr="C:\Users\Mücella\Desktop\Haydarpaşa Güncesi\HAYDARPAŞA GÜNCESİ BROŞÜRÜ TARAMA\01.jpg"/>
          <p:cNvPicPr>
            <a:picLocks noChangeAspect="1" noChangeArrowheads="1"/>
          </p:cNvPicPr>
          <p:nvPr/>
        </p:nvPicPr>
        <p:blipFill>
          <a:blip r:embed="rId2" cstate="print"/>
          <a:srcRect b="65444"/>
          <a:stretch>
            <a:fillRect/>
          </a:stretch>
        </p:blipFill>
        <p:spPr bwMode="auto">
          <a:xfrm>
            <a:off x="0" y="0"/>
            <a:ext cx="9494943"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4338" name="Picture 2"/>
          <p:cNvPicPr>
            <a:picLocks noGrp="1" noChangeAspect="1" noChangeArrowheads="1"/>
          </p:cNvPicPr>
          <p:nvPr>
            <p:ph idx="1"/>
          </p:nvPr>
        </p:nvPicPr>
        <p:blipFill>
          <a:blip r:embed="rId2" cstate="print"/>
          <a:srcRect t="49953"/>
          <a:stretch>
            <a:fillRect/>
          </a:stretch>
        </p:blipFill>
        <p:spPr bwMode="auto">
          <a:xfrm>
            <a:off x="0" y="-243408"/>
            <a:ext cx="9144000" cy="71014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6386" name="Picture 2"/>
          <p:cNvPicPr>
            <a:picLocks noGrp="1" noChangeAspect="1" noChangeArrowheads="1"/>
          </p:cNvPicPr>
          <p:nvPr>
            <p:ph idx="1"/>
          </p:nvPr>
        </p:nvPicPr>
        <p:blipFill>
          <a:blip r:embed="rId2" cstate="print"/>
          <a:srcRect b="60225"/>
          <a:stretch>
            <a:fillRect/>
          </a:stretch>
        </p:blipFill>
        <p:spPr bwMode="auto">
          <a:xfrm>
            <a:off x="0" y="-99392"/>
            <a:ext cx="8892480" cy="68407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7410" name="Picture 2"/>
          <p:cNvPicPr>
            <a:picLocks noGrp="1" noChangeAspect="1" noChangeArrowheads="1"/>
          </p:cNvPicPr>
          <p:nvPr>
            <p:ph idx="1"/>
          </p:nvPr>
        </p:nvPicPr>
        <p:blipFill>
          <a:blip r:embed="rId2" cstate="print"/>
          <a:srcRect t="40407" b="27773"/>
          <a:stretch>
            <a:fillRect/>
          </a:stretch>
        </p:blipFill>
        <p:spPr bwMode="auto">
          <a:xfrm>
            <a:off x="1" y="0"/>
            <a:ext cx="9164356"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8434" name="Picture 2"/>
          <p:cNvPicPr>
            <a:picLocks noGrp="1" noChangeAspect="1" noChangeArrowheads="1"/>
          </p:cNvPicPr>
          <p:nvPr>
            <p:ph idx="1"/>
          </p:nvPr>
        </p:nvPicPr>
        <p:blipFill>
          <a:blip r:embed="rId2" cstate="print"/>
          <a:srcRect b="72321"/>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9458" name="Picture 2"/>
          <p:cNvPicPr>
            <a:picLocks noGrp="1" noChangeAspect="1" noChangeArrowheads="1"/>
          </p:cNvPicPr>
          <p:nvPr>
            <p:ph idx="1"/>
          </p:nvPr>
        </p:nvPicPr>
        <p:blipFill>
          <a:blip r:embed="rId2" cstate="print"/>
          <a:srcRect t="34043" b="45274"/>
          <a:stretch>
            <a:fillRect/>
          </a:stretch>
        </p:blipFill>
        <p:spPr bwMode="auto">
          <a:xfrm>
            <a:off x="1" y="1268760"/>
            <a:ext cx="9144000" cy="44644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20482" name="Picture 2"/>
          <p:cNvPicPr>
            <a:picLocks noGrp="1" noChangeAspect="1" noChangeArrowheads="1"/>
          </p:cNvPicPr>
          <p:nvPr>
            <p:ph idx="1"/>
          </p:nvPr>
        </p:nvPicPr>
        <p:blipFill>
          <a:blip r:embed="rId2" cstate="print"/>
          <a:srcRect t="54726"/>
          <a:stretch>
            <a:fillRect/>
          </a:stretch>
        </p:blipFill>
        <p:spPr bwMode="auto">
          <a:xfrm>
            <a:off x="827584" y="-171400"/>
            <a:ext cx="7560840" cy="71542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43408"/>
            <a:ext cx="8229600" cy="1661046"/>
          </a:xfrm>
        </p:spPr>
        <p:txBody>
          <a:bodyPr>
            <a:normAutofit/>
          </a:bodyPr>
          <a:lstStyle/>
          <a:p>
            <a:pPr algn="r"/>
            <a:r>
              <a:rPr lang="tr-TR" sz="2500" b="1" dirty="0" smtClean="0">
                <a:latin typeface="Agency FB" panose="020B0503020202020204" pitchFamily="34" charset="0"/>
              </a:rPr>
              <a:t/>
            </a:r>
            <a:br>
              <a:rPr lang="tr-TR" sz="2500" b="1" dirty="0" smtClean="0">
                <a:latin typeface="Agency FB" panose="020B0503020202020204" pitchFamily="34" charset="0"/>
              </a:rPr>
            </a:br>
            <a:r>
              <a:rPr lang="tr-TR" sz="2500" b="1" dirty="0" smtClean="0">
                <a:latin typeface="Agency FB" panose="020B0503020202020204" pitchFamily="34" charset="0"/>
              </a:rPr>
              <a:t>5 </a:t>
            </a:r>
            <a:r>
              <a:rPr lang="tr-TR" sz="2500" b="1" dirty="0">
                <a:latin typeface="Agency FB" panose="020B0503020202020204" pitchFamily="34" charset="0"/>
              </a:rPr>
              <a:t>Aralık 2010 </a:t>
            </a:r>
            <a:r>
              <a:rPr lang="tr-TR" sz="2500" dirty="0">
                <a:latin typeface="Agency FB" panose="020B0503020202020204" pitchFamily="34" charset="0"/>
              </a:rPr>
              <a:t/>
            </a:r>
            <a:br>
              <a:rPr lang="tr-TR" sz="2500" dirty="0">
                <a:latin typeface="Agency FB" panose="020B0503020202020204" pitchFamily="34" charset="0"/>
              </a:rPr>
            </a:br>
            <a:endParaRPr lang="tr-TR" sz="2500" dirty="0">
              <a:latin typeface="Agency FB" panose="020B0503020202020204" pitchFamily="34" charset="0"/>
            </a:endParaRPr>
          </a:p>
        </p:txBody>
      </p:sp>
      <p:sp>
        <p:nvSpPr>
          <p:cNvPr id="3" name="2 İçerik Yer Tutucusu"/>
          <p:cNvSpPr>
            <a:spLocks noGrp="1"/>
          </p:cNvSpPr>
          <p:nvPr>
            <p:ph idx="1"/>
          </p:nvPr>
        </p:nvSpPr>
        <p:spPr>
          <a:xfrm>
            <a:off x="251520" y="5661248"/>
            <a:ext cx="8435280" cy="936104"/>
          </a:xfrm>
        </p:spPr>
        <p:txBody>
          <a:bodyPr>
            <a:normAutofit/>
          </a:bodyPr>
          <a:lstStyle/>
          <a:p>
            <a:pPr fontAlgn="base"/>
            <a:r>
              <a:rPr lang="tr-TR" sz="1500" dirty="0"/>
              <a:t>Haydarpaşa </a:t>
            </a:r>
            <a:r>
              <a:rPr lang="tr-TR" sz="1500" dirty="0" smtClean="0"/>
              <a:t>yangınından</a:t>
            </a:r>
            <a:r>
              <a:rPr lang="tr-TR" sz="1500" dirty="0" smtClean="0"/>
              <a:t>  </a:t>
            </a:r>
            <a:r>
              <a:rPr lang="tr-TR" sz="1500" dirty="0"/>
              <a:t>tam bir hafta sonra Kadıköy İskele Meydanı'ndan "Ferman Padişahın, Garlar Bizimdir", "AKP elini Haydarpaşa'dan çek", "Haydarpaşa halkındır, Satılamaz" sloganları eşiğinde gara yürünerek basın açıklaması yapıldı </a:t>
            </a:r>
          </a:p>
        </p:txBody>
      </p:sp>
      <p:pic>
        <p:nvPicPr>
          <p:cNvPr id="16386" name="Picture 2" descr="255"/>
          <p:cNvPicPr>
            <a:picLocks noChangeAspect="1" noChangeArrowheads="1"/>
          </p:cNvPicPr>
          <p:nvPr/>
        </p:nvPicPr>
        <p:blipFill>
          <a:blip r:embed="rId2" cstate="print"/>
          <a:srcRect/>
          <a:stretch>
            <a:fillRect/>
          </a:stretch>
        </p:blipFill>
        <p:spPr bwMode="auto">
          <a:xfrm>
            <a:off x="395536" y="1115928"/>
            <a:ext cx="8280920" cy="43094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6632"/>
            <a:ext cx="8229600" cy="1301006"/>
          </a:xfrm>
        </p:spPr>
        <p:txBody>
          <a:bodyPr>
            <a:normAutofit/>
          </a:bodyPr>
          <a:lstStyle/>
          <a:p>
            <a:pPr algn="r"/>
            <a:r>
              <a:rPr lang="tr-TR" sz="3000" b="1" dirty="0" smtClean="0">
                <a:latin typeface="Agency FB" panose="020B0503020202020204" pitchFamily="34" charset="0"/>
              </a:rPr>
              <a:t>15 Aralık 2010</a:t>
            </a:r>
            <a:endParaRPr lang="tr-TR" sz="3000" b="1" dirty="0">
              <a:latin typeface="Agency FB" panose="020B0503020202020204" pitchFamily="34" charset="0"/>
            </a:endParaRPr>
          </a:p>
        </p:txBody>
      </p:sp>
      <p:sp>
        <p:nvSpPr>
          <p:cNvPr id="3" name="2 İçerik Yer Tutucusu"/>
          <p:cNvSpPr>
            <a:spLocks noGrp="1"/>
          </p:cNvSpPr>
          <p:nvPr>
            <p:ph idx="1"/>
          </p:nvPr>
        </p:nvSpPr>
        <p:spPr>
          <a:xfrm>
            <a:off x="3707904" y="1196752"/>
            <a:ext cx="4608512" cy="4896544"/>
          </a:xfrm>
        </p:spPr>
        <p:txBody>
          <a:bodyPr>
            <a:normAutofit fontScale="25000" lnSpcReduction="20000"/>
          </a:bodyPr>
          <a:lstStyle/>
          <a:p>
            <a:pPr algn="just">
              <a:buNone/>
            </a:pPr>
            <a:r>
              <a:rPr lang="tr-TR" sz="4200" dirty="0" smtClean="0">
                <a:latin typeface="Arial" pitchFamily="34" charset="0"/>
                <a:cs typeface="Arial" pitchFamily="34" charset="0"/>
              </a:rPr>
              <a:t>       </a:t>
            </a:r>
            <a:r>
              <a:rPr lang="tr-TR" sz="5600" dirty="0" smtClean="0">
                <a:cs typeface="Arial" pitchFamily="34" charset="0"/>
              </a:rPr>
              <a:t>Yangın sonucunda gerekli yasal soruşturmanın yapılması ve suçluların cezalandırılması beklenirken toplumsal tepkiler nedeniyle bugüne kadar gerçekleştirilemeyen ancak “bir türlü vazgeçilemeyen dönüşüm”,</a:t>
            </a:r>
            <a:r>
              <a:rPr lang="tr-TR" sz="5600" dirty="0" smtClean="0">
                <a:solidFill>
                  <a:srgbClr val="C00000"/>
                </a:solidFill>
                <a:cs typeface="Arial" pitchFamily="34" charset="0"/>
              </a:rPr>
              <a:t>28 Kasım 2010 tarihindeki yangın bahane edilerek yeniden gündeme getirilmiş, yangından sonra acilen ve bilimsel tekniklere uygun olarak yapılması gereken onarım sürecinde, garın “çekim merkezi” olması için “yeniden kullanım” adı altında “gar” işlevinin ve binaya yeni işlevler verilmesi fikrinin tartışılmaya açıldığı öğrenilmiştir.</a:t>
            </a:r>
          </a:p>
          <a:p>
            <a:pPr algn="just">
              <a:buNone/>
            </a:pPr>
            <a:endParaRPr lang="tr-TR" sz="5600" dirty="0" smtClean="0">
              <a:cs typeface="Arial" pitchFamily="34" charset="0"/>
            </a:endParaRPr>
          </a:p>
          <a:p>
            <a:pPr algn="just">
              <a:buNone/>
            </a:pPr>
            <a:r>
              <a:rPr lang="tr-TR" sz="5600" dirty="0" smtClean="0">
                <a:cs typeface="Arial" pitchFamily="34" charset="0"/>
              </a:rPr>
              <a:t>       Bu konuda Haydarpaşa Dayanışması bileşenleri olarak Haydarpaşa Garı çatısının yanmasından sonra hızla gerçekleştirilmesi gereken restorasyon uygulaması için yapılmakta olan işlemler hakkındaki kaygılarımızı kamuoyu ile paylaşmak ve konu hakkındaki görüş ve düşüncelerimizi aktarıp tartışmak üzere Haydarpaşa Gar Lokantasında tüm tarafların çağrılı olduğu kahvaltılı basın toplantısı düzenlenmiştir.</a:t>
            </a:r>
          </a:p>
          <a:p>
            <a:pPr algn="just">
              <a:buNone/>
            </a:pPr>
            <a:endParaRPr lang="tr-TR" sz="5600" dirty="0" smtClean="0">
              <a:cs typeface="Arial" pitchFamily="34" charset="0"/>
            </a:endParaRPr>
          </a:p>
          <a:p>
            <a:pPr algn="just">
              <a:buNone/>
            </a:pPr>
            <a:r>
              <a:rPr lang="tr-TR" sz="5600" dirty="0" smtClean="0">
                <a:cs typeface="Arial" pitchFamily="34" charset="0"/>
              </a:rPr>
              <a:t>       Toplantıda yukarıda anılan çalışma hakkındaki sözleşmenin yangından </a:t>
            </a:r>
            <a:r>
              <a:rPr lang="tr-TR" sz="5600" b="1" dirty="0" smtClean="0">
                <a:cs typeface="Arial" pitchFamily="34" charset="0"/>
              </a:rPr>
              <a:t>18 gün önce 10 Kasım 2010 tarihinde İ</a:t>
            </a:r>
            <a:r>
              <a:rPr lang="tr-TR" sz="5600" dirty="0" smtClean="0">
                <a:cs typeface="Arial" pitchFamily="34" charset="0"/>
              </a:rPr>
              <a:t>TÜ Arı </a:t>
            </a:r>
            <a:r>
              <a:rPr lang="tr-TR" sz="5600" dirty="0" err="1" smtClean="0">
                <a:cs typeface="Arial" pitchFamily="34" charset="0"/>
              </a:rPr>
              <a:t>Teknokent</a:t>
            </a:r>
            <a:r>
              <a:rPr lang="tr-TR" sz="5600" dirty="0" smtClean="0">
                <a:cs typeface="Arial" pitchFamily="34" charset="0"/>
              </a:rPr>
              <a:t> bünyesindeki </a:t>
            </a:r>
            <a:r>
              <a:rPr lang="tr-TR" sz="5600" dirty="0" err="1" smtClean="0">
                <a:cs typeface="Arial" pitchFamily="34" charset="0"/>
              </a:rPr>
              <a:t>TechnoBee</a:t>
            </a:r>
            <a:r>
              <a:rPr lang="tr-TR" sz="5600" dirty="0" smtClean="0">
                <a:cs typeface="Arial" pitchFamily="34" charset="0"/>
              </a:rPr>
              <a:t> firması ile yapıldığı öğrenilmiştir.</a:t>
            </a:r>
          </a:p>
          <a:p>
            <a:endParaRPr lang="tr-TR" sz="5600" dirty="0" smtClean="0">
              <a:cs typeface="Arial" pitchFamily="34" charset="0"/>
            </a:endParaRPr>
          </a:p>
          <a:p>
            <a:endParaRPr lang="tr-TR" sz="5600" dirty="0" smtClean="0">
              <a:cs typeface="Arial" pitchFamily="34" charset="0"/>
            </a:endParaRPr>
          </a:p>
          <a:p>
            <a:endParaRPr lang="tr-TR" sz="6400" dirty="0" smtClean="0"/>
          </a:p>
        </p:txBody>
      </p:sp>
      <p:pic>
        <p:nvPicPr>
          <p:cNvPr id="17410" name="Picture 2" descr="resim"/>
          <p:cNvPicPr>
            <a:picLocks noChangeAspect="1" noChangeArrowheads="1"/>
          </p:cNvPicPr>
          <p:nvPr/>
        </p:nvPicPr>
        <p:blipFill>
          <a:blip r:embed="rId2" cstate="print"/>
          <a:srcRect/>
          <a:stretch>
            <a:fillRect/>
          </a:stretch>
        </p:blipFill>
        <p:spPr bwMode="auto">
          <a:xfrm>
            <a:off x="287282" y="1268760"/>
            <a:ext cx="3671659" cy="244230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r"/>
            <a:r>
              <a:rPr lang="tr-TR" sz="4000" b="1" dirty="0" smtClean="0">
                <a:latin typeface="Agency FB" panose="020B0503020202020204" pitchFamily="34" charset="0"/>
              </a:rPr>
              <a:t>24 Ocak 2011</a:t>
            </a:r>
            <a:endParaRPr lang="tr-TR" sz="4000" b="1" dirty="0">
              <a:latin typeface="Agency FB" panose="020B0503020202020204" pitchFamily="34" charset="0"/>
            </a:endParaRPr>
          </a:p>
        </p:txBody>
      </p:sp>
      <p:sp>
        <p:nvSpPr>
          <p:cNvPr id="5" name="4 İçerik Yer Tutucusu"/>
          <p:cNvSpPr>
            <a:spLocks noGrp="1"/>
          </p:cNvSpPr>
          <p:nvPr>
            <p:ph idx="1"/>
          </p:nvPr>
        </p:nvSpPr>
        <p:spPr>
          <a:xfrm>
            <a:off x="683568" y="1600200"/>
            <a:ext cx="8003232" cy="4525963"/>
          </a:xfrm>
        </p:spPr>
        <p:txBody>
          <a:bodyPr>
            <a:normAutofit/>
          </a:bodyPr>
          <a:lstStyle/>
          <a:p>
            <a:pPr marL="0" indent="0" algn="ctr">
              <a:buNone/>
            </a:pPr>
            <a:r>
              <a:rPr lang="tr-TR" sz="1500" dirty="0" smtClean="0"/>
              <a:t>«Tarihi Haydarpaşa Gar Binası, Müştemilatı Ve Yakın Çevresine Ait </a:t>
            </a:r>
            <a:r>
              <a:rPr lang="tr-TR" sz="1500" dirty="0" err="1" smtClean="0"/>
              <a:t>Rölöve</a:t>
            </a:r>
            <a:r>
              <a:rPr lang="tr-TR" sz="1500" dirty="0" smtClean="0"/>
              <a:t>, Restitüsyon, Restorasyon ve Mühendislik Projelerinin Hazırlanmasına İlişkin» </a:t>
            </a:r>
            <a:r>
              <a:rPr lang="tr-TR" sz="1500" dirty="0" smtClean="0"/>
              <a:t>ihale </a:t>
            </a:r>
            <a:r>
              <a:rPr lang="tr-TR" sz="1500" dirty="0" smtClean="0"/>
              <a:t>24.01.2011 Tarihinde TCDD 1. Bölge </a:t>
            </a:r>
            <a:r>
              <a:rPr lang="tr-TR" sz="1500" dirty="0" smtClean="0"/>
              <a:t>Müdürlüğü’nce yapılmıştır</a:t>
            </a:r>
            <a:r>
              <a:rPr lang="tr-TR" sz="1500" dirty="0" smtClean="0"/>
              <a:t>.</a:t>
            </a:r>
            <a:endParaRPr lang="tr-TR" sz="15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r"/>
            <a:r>
              <a:rPr lang="tr-TR" sz="2500" b="1" dirty="0">
                <a:latin typeface="Agency FB" panose="020B0503020202020204" pitchFamily="34" charset="0"/>
              </a:rPr>
              <a:t>1 Nisan </a:t>
            </a:r>
            <a:r>
              <a:rPr lang="tr-TR" sz="2500" b="1" dirty="0" smtClean="0">
                <a:latin typeface="Agency FB" panose="020B0503020202020204" pitchFamily="34" charset="0"/>
              </a:rPr>
              <a:t>2011</a:t>
            </a:r>
            <a:endParaRPr lang="tr-TR" sz="2500" dirty="0">
              <a:latin typeface="Agency FB" panose="020B0503020202020204" pitchFamily="34" charset="0"/>
            </a:endParaRPr>
          </a:p>
        </p:txBody>
      </p:sp>
      <p:sp>
        <p:nvSpPr>
          <p:cNvPr id="3" name="2 İçerik Yer Tutucusu"/>
          <p:cNvSpPr>
            <a:spLocks noGrp="1"/>
          </p:cNvSpPr>
          <p:nvPr>
            <p:ph idx="1"/>
          </p:nvPr>
        </p:nvSpPr>
        <p:spPr>
          <a:xfrm>
            <a:off x="5220072" y="1196752"/>
            <a:ext cx="3466728" cy="4929411"/>
          </a:xfrm>
        </p:spPr>
        <p:txBody>
          <a:bodyPr>
            <a:normAutofit/>
          </a:bodyPr>
          <a:lstStyle/>
          <a:p>
            <a:pPr>
              <a:buNone/>
            </a:pPr>
            <a:endParaRPr lang="tr-TR" dirty="0" smtClean="0"/>
          </a:p>
          <a:p>
            <a:pPr>
              <a:buNone/>
            </a:pPr>
            <a:endParaRPr lang="tr-TR" dirty="0"/>
          </a:p>
          <a:p>
            <a:pPr algn="ctr">
              <a:buNone/>
            </a:pPr>
            <a:r>
              <a:rPr lang="tr-TR" sz="1500" dirty="0" smtClean="0"/>
              <a:t>      </a:t>
            </a:r>
            <a:r>
              <a:rPr lang="tr-TR" sz="1500" dirty="0" smtClean="0"/>
              <a:t>S</a:t>
            </a:r>
            <a:r>
              <a:rPr lang="tr-TR" sz="1500" dirty="0" smtClean="0"/>
              <a:t>aat 15.00’da Haydarpaşa </a:t>
            </a:r>
            <a:r>
              <a:rPr lang="tr-TR" sz="1500" dirty="0"/>
              <a:t>Garı Memur Kafeteryası’nda bir araya gelen “Haydarpaşa Dayanışması” bileşenleri, “</a:t>
            </a:r>
            <a:r>
              <a:rPr lang="tr-TR" sz="1500" b="1" dirty="0"/>
              <a:t>Haydarpaşa Garı ve yakın çevresinin geleceğine birlikte karar verelim” </a:t>
            </a:r>
            <a:r>
              <a:rPr lang="tr-TR" sz="1500" dirty="0"/>
              <a:t>başlığı ile düzenlenen toplantıda alınan </a:t>
            </a:r>
            <a:r>
              <a:rPr lang="tr-TR" sz="1500" dirty="0" smtClean="0"/>
              <a:t>kararlar </a:t>
            </a:r>
            <a:r>
              <a:rPr lang="tr-TR" sz="1500" dirty="0"/>
              <a:t>sonuç bildirisini ile kamuoyu ile </a:t>
            </a:r>
            <a:r>
              <a:rPr lang="tr-TR" sz="1500" dirty="0" smtClean="0"/>
              <a:t>paylaşılmıştır.</a:t>
            </a:r>
            <a:endParaRPr lang="tr-TR" sz="1500" dirty="0"/>
          </a:p>
          <a:p>
            <a:endParaRPr lang="tr-TR" sz="1500" dirty="0"/>
          </a:p>
        </p:txBody>
      </p:sp>
      <p:pic>
        <p:nvPicPr>
          <p:cNvPr id="14338" name="Picture 2" descr="resim"/>
          <p:cNvPicPr>
            <a:picLocks noChangeAspect="1" noChangeArrowheads="1"/>
          </p:cNvPicPr>
          <p:nvPr/>
        </p:nvPicPr>
        <p:blipFill>
          <a:blip r:embed="rId2" cstate="print"/>
          <a:srcRect/>
          <a:stretch>
            <a:fillRect/>
          </a:stretch>
        </p:blipFill>
        <p:spPr bwMode="auto">
          <a:xfrm>
            <a:off x="395536" y="1700808"/>
            <a:ext cx="4968552" cy="372641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899592" y="2060848"/>
            <a:ext cx="7272808" cy="2169825"/>
          </a:xfrm>
          <a:prstGeom prst="rect">
            <a:avLst/>
          </a:prstGeom>
          <a:noFill/>
        </p:spPr>
        <p:txBody>
          <a:bodyPr wrap="square" rtlCol="0">
            <a:spAutoFit/>
          </a:bodyPr>
          <a:lstStyle/>
          <a:p>
            <a:pPr algn="ctr"/>
            <a:r>
              <a:rPr lang="tr-TR" sz="1500" dirty="0"/>
              <a:t>Haydarpaşa Garı... Anadolu’dan batıya giden trenlerin son durağı, tren yolcuları için İstanbul’a, farklı bir yaşama giriş kapısı... Bilinen en emektar gar.</a:t>
            </a:r>
          </a:p>
          <a:p>
            <a:pPr algn="ctr"/>
            <a:r>
              <a:rPr lang="tr-TR" sz="1500" dirty="0"/>
              <a:t> </a:t>
            </a:r>
          </a:p>
          <a:p>
            <a:pPr algn="ctr"/>
            <a:r>
              <a:rPr lang="tr-TR" sz="1500" dirty="0"/>
              <a:t>Ayrılıkların ve kucaklaşmaların merkez noktası... Hep acıklı mı olur gar hikayeleri sorusunu aklımıza getiren yapı... Haydarpaşa Garı’nın denize bakan merdivenlerini, banliyö trenlerine koşuşturan insanlarını, tren seslerine karışan vapur düdüklerini, gecenin öteki yüzünde ışıklara bulanmış yalnızlık diye anlatmaya çalıştığımız, ismini koyamadığımız halini, sevdiğimiz ayrıntıları yaşamın. Bir de Türk filmlerinde memleketinden gelenlerin Haydarpaşa Garı’ndan inişi, ellerinde bavulları ile aklımızda kalan...</a:t>
            </a:r>
          </a:p>
        </p:txBody>
      </p:sp>
    </p:spTree>
    <p:extLst>
      <p:ext uri="{BB962C8B-B14F-4D97-AF65-F5344CB8AC3E}">
        <p14:creationId xmlns:p14="http://schemas.microsoft.com/office/powerpoint/2010/main" val="3353955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850106"/>
          </a:xfrm>
        </p:spPr>
        <p:txBody>
          <a:bodyPr>
            <a:noAutofit/>
          </a:bodyPr>
          <a:lstStyle/>
          <a:p>
            <a:pPr algn="r"/>
            <a:r>
              <a:rPr lang="tr-TR" sz="2500" dirty="0" smtClean="0">
                <a:latin typeface="Agency FB" panose="020B0503020202020204" pitchFamily="34" charset="0"/>
              </a:rPr>
              <a:t/>
            </a:r>
            <a:br>
              <a:rPr lang="tr-TR" sz="2500" dirty="0" smtClean="0">
                <a:latin typeface="Agency FB" panose="020B0503020202020204" pitchFamily="34" charset="0"/>
              </a:rPr>
            </a:br>
            <a:r>
              <a:rPr lang="tr-TR" sz="2500" b="1" dirty="0" smtClean="0">
                <a:latin typeface="Agency FB" panose="020B0503020202020204" pitchFamily="34" charset="0"/>
              </a:rPr>
              <a:t>25 Kasım 2011</a:t>
            </a:r>
            <a:br>
              <a:rPr lang="tr-TR" sz="2500" b="1" dirty="0" smtClean="0">
                <a:latin typeface="Agency FB" panose="020B0503020202020204" pitchFamily="34" charset="0"/>
              </a:rPr>
            </a:br>
            <a:endParaRPr lang="tr-TR" sz="2500" b="1" dirty="0">
              <a:latin typeface="Agency FB" panose="020B0503020202020204" pitchFamily="34" charset="0"/>
            </a:endParaRPr>
          </a:p>
        </p:txBody>
      </p:sp>
      <p:sp>
        <p:nvSpPr>
          <p:cNvPr id="3" name="2 İçerik Yer Tutucusu"/>
          <p:cNvSpPr>
            <a:spLocks noGrp="1"/>
          </p:cNvSpPr>
          <p:nvPr>
            <p:ph idx="1"/>
          </p:nvPr>
        </p:nvSpPr>
        <p:spPr>
          <a:xfrm>
            <a:off x="457200" y="1268760"/>
            <a:ext cx="8229600" cy="4857403"/>
          </a:xfrm>
        </p:spPr>
        <p:txBody>
          <a:bodyPr>
            <a:normAutofit/>
          </a:bodyPr>
          <a:lstStyle/>
          <a:p>
            <a:pPr algn="ctr">
              <a:buNone/>
            </a:pPr>
            <a:r>
              <a:rPr lang="tr-TR" sz="1500" dirty="0" smtClean="0"/>
              <a:t>     Haydarpaşa Garı çatısının yanışının birinci yılına 3 gün kala Haydarpaşa Garı, Kadıköy Meydanı ve Harem Otogarının bulunduğu bölgenin kültür, turizm, ticaret alanına dönüştürülmesini amaçlayan “1/5000 Ölçekli Koruma Amaçlı Nazım İmar Planı”, İstanbul Büyükşehir Belediye Meclisi’nde oy çokluğunca kabul edilmiştir. </a:t>
            </a:r>
          </a:p>
          <a:p>
            <a:pPr algn="ctr">
              <a:buNone/>
            </a:pPr>
            <a:r>
              <a:rPr lang="tr-TR" sz="1500" dirty="0" smtClean="0"/>
              <a:t>     Bu durum ise </a:t>
            </a:r>
            <a:r>
              <a:rPr lang="tr-TR" sz="1500" dirty="0" err="1" smtClean="0"/>
              <a:t>İBB’nin</a:t>
            </a:r>
            <a:r>
              <a:rPr lang="tr-TR" sz="1500" dirty="0" smtClean="0"/>
              <a:t> web sayfasında </a:t>
            </a:r>
            <a:r>
              <a:rPr lang="tr-TR" sz="1500" b="1" dirty="0" smtClean="0">
                <a:solidFill>
                  <a:srgbClr val="FF0000"/>
                </a:solidFill>
              </a:rPr>
              <a:t>“Haydarpaşa Garı, Kadıköy Meydanı ve Harem otogarının bulunduğu bölgenin kültür, turizm, ticaret alanına dönüştürülmesini amaçlayan ‘1/5000 Ölçekli Koruma Amaçlı Nazım İmar Planı’, </a:t>
            </a:r>
            <a:r>
              <a:rPr lang="tr-TR" sz="1500" dirty="0" smtClean="0"/>
              <a:t>İstanbul Büyükşehir Belediye Meclisi’nde kabul edildi” şeklinde asıl dönüşüm amacı gizlenmeye dahi çalışılmadan haber olarak yer almıştır. </a:t>
            </a:r>
            <a:r>
              <a:rPr lang="tr-TR" sz="1500" u="sng" dirty="0" smtClean="0"/>
              <a:t>Söz konusu koruma planları bu habere rağmen 2 ay askıya çıkarılmamıştır. </a:t>
            </a:r>
          </a:p>
          <a:p>
            <a:pPr algn="ctr">
              <a:buNone/>
            </a:pPr>
            <a:r>
              <a:rPr lang="tr-TR" sz="1500" dirty="0"/>
              <a:t> </a:t>
            </a:r>
            <a:r>
              <a:rPr lang="tr-TR" sz="1500" dirty="0" smtClean="0"/>
              <a:t>    İBB Meclisinden geçen Haydarpaşa Koruma Amaçlı nazım İmar Planının Haydarpaşa gara örtülü OTEL işlevi yüklemesi ise </a:t>
            </a:r>
            <a:r>
              <a:rPr lang="tr-TR" sz="1500" b="1" dirty="0" smtClean="0"/>
              <a:t>Haydarpaşa Dayanışması</a:t>
            </a:r>
            <a:r>
              <a:rPr lang="tr-TR" sz="1500" dirty="0" smtClean="0"/>
              <a:t> tarafından tepki ile karşılanmış olup yapılan basın duyurusunda Haydarpaşa'da yağmaya izin verilmeyeceği bir kez daha vurgulanmıştır.</a:t>
            </a:r>
            <a:endParaRPr lang="tr-TR" sz="15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aydarpaşa Garı'nın Sosyal Medyada Yankıları..."/>
          <p:cNvPicPr>
            <a:picLocks noChangeAspect="1" noChangeArrowheads="1"/>
          </p:cNvPicPr>
          <p:nvPr/>
        </p:nvPicPr>
        <p:blipFill>
          <a:blip r:embed="rId2" cstate="print"/>
          <a:srcRect/>
          <a:stretch>
            <a:fillRect/>
          </a:stretch>
        </p:blipFill>
        <p:spPr bwMode="auto">
          <a:xfrm>
            <a:off x="2411760" y="1724998"/>
            <a:ext cx="4196796" cy="2786935"/>
          </a:xfrm>
          <a:prstGeom prst="rect">
            <a:avLst/>
          </a:prstGeom>
          <a:noFill/>
        </p:spPr>
      </p:pic>
      <p:sp>
        <p:nvSpPr>
          <p:cNvPr id="2" name="1 Başlık"/>
          <p:cNvSpPr>
            <a:spLocks noGrp="1"/>
          </p:cNvSpPr>
          <p:nvPr>
            <p:ph type="title"/>
          </p:nvPr>
        </p:nvSpPr>
        <p:spPr/>
        <p:txBody>
          <a:bodyPr>
            <a:normAutofit fontScale="90000"/>
          </a:bodyPr>
          <a:lstStyle/>
          <a:p>
            <a:pPr algn="r"/>
            <a:r>
              <a:rPr lang="tr-TR" sz="2800" dirty="0" smtClean="0">
                <a:latin typeface="Agency FB" panose="020B0503020202020204" pitchFamily="34" charset="0"/>
              </a:rPr>
              <a:t> </a:t>
            </a:r>
            <a:br>
              <a:rPr lang="tr-TR" sz="2800" dirty="0" smtClean="0">
                <a:latin typeface="Agency FB" panose="020B0503020202020204" pitchFamily="34" charset="0"/>
              </a:rPr>
            </a:br>
            <a:r>
              <a:rPr lang="tr-TR" sz="2800" b="1" dirty="0" smtClean="0">
                <a:latin typeface="Agency FB" panose="020B0503020202020204" pitchFamily="34" charset="0"/>
              </a:rPr>
              <a:t>31 Ocak 2012 </a:t>
            </a:r>
            <a:r>
              <a:rPr lang="tr-TR" b="1" dirty="0" smtClean="0"/>
              <a:t/>
            </a:r>
            <a:br>
              <a:rPr lang="tr-TR" b="1" dirty="0" smtClean="0"/>
            </a:br>
            <a:endParaRPr lang="tr-TR" b="1" dirty="0"/>
          </a:p>
        </p:txBody>
      </p:sp>
      <p:sp>
        <p:nvSpPr>
          <p:cNvPr id="3" name="2 İçerik Yer Tutucusu"/>
          <p:cNvSpPr>
            <a:spLocks noGrp="1"/>
          </p:cNvSpPr>
          <p:nvPr>
            <p:ph idx="1"/>
          </p:nvPr>
        </p:nvSpPr>
        <p:spPr>
          <a:xfrm>
            <a:off x="827584" y="1124745"/>
            <a:ext cx="7859216" cy="3744416"/>
          </a:xfrm>
        </p:spPr>
        <p:txBody>
          <a:bodyPr>
            <a:normAutofit/>
          </a:bodyPr>
          <a:lstStyle/>
          <a:p>
            <a:pPr algn="ctr">
              <a:buNone/>
            </a:pPr>
            <a:r>
              <a:rPr lang="tr-TR" sz="2500" b="1" i="1" dirty="0" smtClean="0"/>
              <a:t>Haydarpaşa’dan </a:t>
            </a:r>
            <a:r>
              <a:rPr lang="tr-TR" sz="2500" b="1" i="1" dirty="0" smtClean="0"/>
              <a:t>Son </a:t>
            </a:r>
            <a:r>
              <a:rPr lang="tr-TR" sz="2500" b="1" i="1" dirty="0" smtClean="0"/>
              <a:t>A</a:t>
            </a:r>
            <a:r>
              <a:rPr lang="tr-TR" sz="2500" b="1" i="1" dirty="0" smtClean="0"/>
              <a:t>na </a:t>
            </a:r>
            <a:r>
              <a:rPr lang="tr-TR" sz="2500" b="1" i="1" dirty="0"/>
              <a:t>H</a:t>
            </a:r>
            <a:r>
              <a:rPr lang="tr-TR" sz="2500" b="1" i="1" dirty="0" smtClean="0"/>
              <a:t>at </a:t>
            </a:r>
            <a:r>
              <a:rPr lang="tr-TR" sz="2500" b="1" i="1" dirty="0"/>
              <a:t>T</a:t>
            </a:r>
            <a:r>
              <a:rPr lang="tr-TR" sz="2500" b="1" i="1" dirty="0" smtClean="0"/>
              <a:t>reni  </a:t>
            </a:r>
            <a:r>
              <a:rPr lang="tr-TR" sz="2500" b="1" i="1" dirty="0"/>
              <a:t>K</a:t>
            </a:r>
            <a:r>
              <a:rPr lang="tr-TR" sz="2500" b="1" i="1" dirty="0" smtClean="0"/>
              <a:t>alktı</a:t>
            </a:r>
            <a:endParaRPr lang="tr-TR" sz="2500" b="1" i="1" dirty="0"/>
          </a:p>
        </p:txBody>
      </p:sp>
      <p:sp>
        <p:nvSpPr>
          <p:cNvPr id="5" name="4 Dikdörtgen"/>
          <p:cNvSpPr/>
          <p:nvPr/>
        </p:nvSpPr>
        <p:spPr>
          <a:xfrm>
            <a:off x="2286000" y="4398496"/>
            <a:ext cx="4572000" cy="2585323"/>
          </a:xfrm>
          <a:prstGeom prst="rect">
            <a:avLst/>
          </a:prstGeom>
        </p:spPr>
        <p:txBody>
          <a:bodyPr wrap="square">
            <a:spAutoFit/>
          </a:bodyPr>
          <a:lstStyle/>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a:p>
        </p:txBody>
      </p:sp>
      <p:sp>
        <p:nvSpPr>
          <p:cNvPr id="7" name="6 Metin kutusu"/>
          <p:cNvSpPr txBox="1"/>
          <p:nvPr/>
        </p:nvSpPr>
        <p:spPr>
          <a:xfrm>
            <a:off x="0" y="4149080"/>
            <a:ext cx="8424936" cy="2031325"/>
          </a:xfrm>
          <a:prstGeom prst="rect">
            <a:avLst/>
          </a:prstGeom>
          <a:noFill/>
        </p:spPr>
        <p:txBody>
          <a:bodyPr wrap="square" rtlCol="0">
            <a:spAutoFit/>
          </a:bodyPr>
          <a:lstStyle/>
          <a:p>
            <a:endParaRPr lang="tr-TR" dirty="0" smtClean="0"/>
          </a:p>
          <a:p>
            <a:endParaRPr lang="tr-TR" dirty="0"/>
          </a:p>
          <a:p>
            <a:pPr algn="ctr"/>
            <a:r>
              <a:rPr lang="tr-TR" sz="1500" dirty="0" smtClean="0"/>
              <a:t>Son </a:t>
            </a:r>
            <a:r>
              <a:rPr lang="tr-TR" sz="1500" dirty="0" err="1" smtClean="0"/>
              <a:t>anahat</a:t>
            </a:r>
            <a:r>
              <a:rPr lang="tr-TR" sz="1500" dirty="0" smtClean="0"/>
              <a:t> treni </a:t>
            </a:r>
            <a:r>
              <a:rPr lang="tr-TR" sz="1500" dirty="0"/>
              <a:t>olan Fatih Ekspresi saat </a:t>
            </a:r>
            <a:r>
              <a:rPr lang="tr-TR" sz="1500" dirty="0" smtClean="0"/>
              <a:t>23.30′da protestolar ve gözyaşları eşliğinde karlı bir gecede Haydarpaşa </a:t>
            </a:r>
            <a:r>
              <a:rPr lang="tr-TR" sz="1500" dirty="0"/>
              <a:t>Garı’ndan Ankara’ya hareket etti.  TCDD, Gebze </a:t>
            </a:r>
            <a:r>
              <a:rPr lang="tr-TR" sz="1500" dirty="0" err="1"/>
              <a:t>Köseköy</a:t>
            </a:r>
            <a:r>
              <a:rPr lang="tr-TR" sz="1500" dirty="0"/>
              <a:t> arasındaki Yüksek Hızlı Tren projesi çalışmalarını gerekçe göstererek 1 Şubat 2012 tarihinden itibaren de Haydarpaşa Gar'a gelen ve giden tüm </a:t>
            </a:r>
            <a:r>
              <a:rPr lang="tr-TR" sz="1500" dirty="0" err="1"/>
              <a:t>anahat</a:t>
            </a:r>
            <a:r>
              <a:rPr lang="tr-TR" sz="1500" dirty="0"/>
              <a:t> trenlerinin seferlerini sonlandırdı. </a:t>
            </a:r>
            <a:r>
              <a:rPr lang="tr-TR" sz="1500" b="1" dirty="0"/>
              <a:t>Ve böylece Haydarpaşa'nın trensizleştirilerek yalnızlaştırılmasının ve yağma projelerin uygulamasının önü açılmak istendi</a:t>
            </a:r>
            <a:r>
              <a:rPr lang="tr-TR" sz="1500" dirty="0"/>
              <a:t>.</a:t>
            </a:r>
            <a:r>
              <a:rPr lang="tr-TR" sz="1500" dirty="0" smtClean="0"/>
              <a:t/>
            </a:r>
            <a:br>
              <a:rPr lang="tr-TR" sz="1500" dirty="0" smtClean="0"/>
            </a:br>
            <a:endParaRPr lang="tr-TR" sz="15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OCCUPY-HAYDARPASA-1.jpg"/>
          <p:cNvPicPr>
            <a:picLocks noChangeAspect="1" noChangeArrowheads="1"/>
          </p:cNvPicPr>
          <p:nvPr/>
        </p:nvPicPr>
        <p:blipFill>
          <a:blip r:embed="rId2" cstate="print"/>
          <a:srcRect/>
          <a:stretch>
            <a:fillRect/>
          </a:stretch>
        </p:blipFill>
        <p:spPr bwMode="auto">
          <a:xfrm>
            <a:off x="0" y="1124744"/>
            <a:ext cx="4855119" cy="3528392"/>
          </a:xfrm>
          <a:prstGeom prst="rect">
            <a:avLst/>
          </a:prstGeom>
          <a:noFill/>
        </p:spPr>
      </p:pic>
      <p:sp>
        <p:nvSpPr>
          <p:cNvPr id="2" name="1 Başlık"/>
          <p:cNvSpPr>
            <a:spLocks noGrp="1"/>
          </p:cNvSpPr>
          <p:nvPr>
            <p:ph type="title"/>
          </p:nvPr>
        </p:nvSpPr>
        <p:spPr>
          <a:xfrm>
            <a:off x="457200" y="-1251520"/>
            <a:ext cx="8229600" cy="2669158"/>
          </a:xfrm>
        </p:spPr>
        <p:txBody>
          <a:bodyPr>
            <a:normAutofit fontScale="90000"/>
          </a:bodyPr>
          <a:lstStyle/>
          <a:p>
            <a:r>
              <a:rPr lang="tr-TR" dirty="0" smtClean="0"/>
              <a:t/>
            </a:r>
            <a:br>
              <a:rPr lang="tr-TR" dirty="0" smtClean="0"/>
            </a:br>
            <a:r>
              <a:rPr lang="tr-TR" dirty="0"/>
              <a:t/>
            </a:r>
            <a:br>
              <a:rPr lang="tr-TR" dirty="0"/>
            </a:br>
            <a:r>
              <a:rPr lang="tr-TR" dirty="0" smtClean="0"/>
              <a:t/>
            </a:r>
            <a:br>
              <a:rPr lang="tr-TR" dirty="0" smtClean="0"/>
            </a:br>
            <a:r>
              <a:rPr lang="tr-TR" dirty="0"/>
              <a:t/>
            </a:r>
            <a:br>
              <a:rPr lang="tr-TR" dirty="0"/>
            </a:br>
            <a:r>
              <a:rPr lang="tr-TR" b="1" dirty="0" smtClean="0"/>
              <a:t>05.Şubat. 2012 / 27 Kasım 2014 …</a:t>
            </a:r>
            <a:r>
              <a:rPr lang="tr-TR" dirty="0"/>
              <a:t/>
            </a:r>
            <a:br>
              <a:rPr lang="tr-TR" dirty="0"/>
            </a:br>
            <a:r>
              <a:rPr lang="tr-TR" dirty="0" smtClean="0"/>
              <a:t/>
            </a:r>
            <a:br>
              <a:rPr lang="tr-TR" dirty="0" smtClean="0"/>
            </a:br>
            <a:endParaRPr lang="tr-TR" dirty="0"/>
          </a:p>
        </p:txBody>
      </p:sp>
      <p:sp>
        <p:nvSpPr>
          <p:cNvPr id="6" name="5 Dikdörtgen"/>
          <p:cNvSpPr/>
          <p:nvPr/>
        </p:nvSpPr>
        <p:spPr>
          <a:xfrm>
            <a:off x="827584" y="1412776"/>
            <a:ext cx="7920880" cy="5078313"/>
          </a:xfrm>
          <a:prstGeom prst="rect">
            <a:avLst/>
          </a:prstGeom>
        </p:spPr>
        <p:txBody>
          <a:bodyPr wrap="square">
            <a:spAutoFit/>
          </a:bodyPr>
          <a:lstStyle/>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r>
              <a:rPr lang="tr-TR" dirty="0" smtClean="0"/>
              <a:t>OCCUPY Haydarpaşa hareketinin çağrısı ile gerçekleştirilen </a:t>
            </a:r>
            <a:r>
              <a:rPr lang="tr-TR" b="1" dirty="0" smtClean="0"/>
              <a:t>Haydarpaşa Dayanışması </a:t>
            </a:r>
            <a:r>
              <a:rPr lang="tr-TR" dirty="0" smtClean="0"/>
              <a:t>aktivistlerinin</a:t>
            </a:r>
            <a:r>
              <a:rPr lang="tr-TR" b="1" dirty="0" smtClean="0"/>
              <a:t> </a:t>
            </a:r>
            <a:r>
              <a:rPr lang="tr-TR" dirty="0" smtClean="0"/>
              <a:t>büyük bir özveri ve direnişle  </a:t>
            </a:r>
            <a:r>
              <a:rPr lang="tr-TR" b="1" dirty="0" smtClean="0"/>
              <a:t>148 haftadır </a:t>
            </a:r>
            <a:r>
              <a:rPr lang="tr-TR" dirty="0"/>
              <a:t>her Pazar günü 13.00 ila 14.00 saatleri arasında Haydarpaşa gar merdivenlerinde gerçekleştirdiği </a:t>
            </a:r>
            <a:r>
              <a:rPr lang="tr-TR" b="1" dirty="0" smtClean="0"/>
              <a:t>"</a:t>
            </a:r>
            <a:r>
              <a:rPr lang="tr-TR" b="1" dirty="0"/>
              <a:t>Haydarpaşa Asla Yalnız </a:t>
            </a:r>
            <a:r>
              <a:rPr lang="tr-TR" b="1" dirty="0" smtClean="0"/>
              <a:t>kalmayacak</a:t>
            </a:r>
            <a:r>
              <a:rPr lang="tr-TR" b="1" dirty="0"/>
              <a:t>"</a:t>
            </a:r>
            <a:r>
              <a:rPr lang="tr-TR" dirty="0"/>
              <a:t> </a:t>
            </a:r>
            <a:r>
              <a:rPr lang="tr-TR" dirty="0" smtClean="0"/>
              <a:t>eylemlerinin ilki büyük bir katılımla gerçekleştirildi…</a:t>
            </a:r>
            <a:endParaRPr lang="tr-TR" dirty="0"/>
          </a:p>
        </p:txBody>
      </p:sp>
      <p:pic>
        <p:nvPicPr>
          <p:cNvPr id="28676" name="Picture 4" descr="https://fbcdn-sphotos-e-a.akamaihd.net/hphotos-ak-ash2/v/t1.0-9/12688_446887672036647_1485472947_n.jpg?oh=c919db2fda17da120985a9437c469d42&amp;oe=551B7DCB&amp;__gda__=1428103978_3d9d35672523a49bc9ed085dcabc1d2f"/>
          <p:cNvPicPr>
            <a:picLocks noChangeAspect="1" noChangeArrowheads="1"/>
          </p:cNvPicPr>
          <p:nvPr/>
        </p:nvPicPr>
        <p:blipFill>
          <a:blip r:embed="rId3" cstate="print"/>
          <a:srcRect/>
          <a:stretch>
            <a:fillRect/>
          </a:stretch>
        </p:blipFill>
        <p:spPr bwMode="auto">
          <a:xfrm>
            <a:off x="4427984" y="1124744"/>
            <a:ext cx="4716016" cy="3528392"/>
          </a:xfrm>
          <a:prstGeom prst="rect">
            <a:avLst/>
          </a:prstGeom>
          <a:noFill/>
        </p:spPr>
      </p:pic>
      <p:sp>
        <p:nvSpPr>
          <p:cNvPr id="8" name="7 Dikdörtgen"/>
          <p:cNvSpPr/>
          <p:nvPr/>
        </p:nvSpPr>
        <p:spPr>
          <a:xfrm>
            <a:off x="-252536" y="1268760"/>
            <a:ext cx="9396536" cy="707886"/>
          </a:xfrm>
          <a:prstGeom prst="rect">
            <a:avLst/>
          </a:prstGeom>
        </p:spPr>
        <p:txBody>
          <a:bodyPr wrap="square">
            <a:spAutoFit/>
          </a:bodyPr>
          <a:lstStyle/>
          <a:p>
            <a:r>
              <a:rPr lang="tr-TR" sz="4000" b="1" dirty="0" smtClean="0">
                <a:solidFill>
                  <a:srgbClr val="FF0000"/>
                </a:solidFill>
              </a:rPr>
              <a:t>“        Haydarpaşa Asla yalnız  kalmayacak"</a:t>
            </a:r>
            <a:endParaRPr lang="tr-TR" sz="4000" b="1"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7.3.2012-haydarpasa-merdivenler.jpg"/>
          <p:cNvPicPr>
            <a:picLocks noChangeAspect="1" noChangeArrowheads="1"/>
          </p:cNvPicPr>
          <p:nvPr/>
        </p:nvPicPr>
        <p:blipFill>
          <a:blip r:embed="rId2" cstate="print"/>
          <a:srcRect t="17181"/>
          <a:stretch>
            <a:fillRect/>
          </a:stretch>
        </p:blipFill>
        <p:spPr bwMode="auto">
          <a:xfrm>
            <a:off x="251520" y="764704"/>
            <a:ext cx="8449574" cy="3124059"/>
          </a:xfrm>
          <a:prstGeom prst="rect">
            <a:avLst/>
          </a:prstGeom>
          <a:noFill/>
        </p:spPr>
      </p:pic>
      <p:sp>
        <p:nvSpPr>
          <p:cNvPr id="6" name="5 Metin kutusu"/>
          <p:cNvSpPr txBox="1"/>
          <p:nvPr/>
        </p:nvSpPr>
        <p:spPr>
          <a:xfrm>
            <a:off x="3203848" y="56818"/>
            <a:ext cx="5616624" cy="477054"/>
          </a:xfrm>
          <a:prstGeom prst="rect">
            <a:avLst/>
          </a:prstGeom>
          <a:noFill/>
        </p:spPr>
        <p:txBody>
          <a:bodyPr wrap="square" rtlCol="0">
            <a:spAutoFit/>
          </a:bodyPr>
          <a:lstStyle/>
          <a:p>
            <a:pPr algn="r"/>
            <a:r>
              <a:rPr lang="tr-TR" sz="2500" b="1" dirty="0" smtClean="0">
                <a:latin typeface="Agency FB" panose="020B0503020202020204" pitchFamily="34" charset="0"/>
              </a:rPr>
              <a:t>      7 Mart 2012</a:t>
            </a:r>
            <a:endParaRPr lang="tr-TR" sz="2500" b="1" dirty="0">
              <a:latin typeface="Agency FB" panose="020B0503020202020204" pitchFamily="34" charset="0"/>
            </a:endParaRPr>
          </a:p>
        </p:txBody>
      </p:sp>
      <p:pic>
        <p:nvPicPr>
          <p:cNvPr id="10242" name="Picture 2" descr="HPS.jpg"/>
          <p:cNvPicPr>
            <a:picLocks noChangeAspect="1" noChangeArrowheads="1"/>
          </p:cNvPicPr>
          <p:nvPr/>
        </p:nvPicPr>
        <p:blipFill>
          <a:blip r:embed="rId3" cstate="print"/>
          <a:srcRect/>
          <a:stretch>
            <a:fillRect/>
          </a:stretch>
        </p:blipFill>
        <p:spPr bwMode="auto">
          <a:xfrm>
            <a:off x="4788024" y="3933056"/>
            <a:ext cx="3907160" cy="2738501"/>
          </a:xfrm>
          <a:prstGeom prst="rect">
            <a:avLst/>
          </a:prstGeom>
          <a:noFill/>
        </p:spPr>
      </p:pic>
      <p:pic>
        <p:nvPicPr>
          <p:cNvPr id="10244" name="Picture 4" descr="h.pasa-trensiz-olmaz.jpg"/>
          <p:cNvPicPr>
            <a:picLocks noChangeAspect="1" noChangeArrowheads="1"/>
          </p:cNvPicPr>
          <p:nvPr/>
        </p:nvPicPr>
        <p:blipFill>
          <a:blip r:embed="rId4" cstate="print"/>
          <a:srcRect/>
          <a:stretch>
            <a:fillRect/>
          </a:stretch>
        </p:blipFill>
        <p:spPr bwMode="auto">
          <a:xfrm>
            <a:off x="251520" y="4005064"/>
            <a:ext cx="4505000" cy="263065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r"/>
            <a:r>
              <a:rPr lang="tr-TR" sz="2500" b="1" dirty="0" smtClean="0">
                <a:latin typeface="Agency FB" panose="020B0503020202020204" pitchFamily="34" charset="0"/>
              </a:rPr>
              <a:t>12/18 Eylül 2012</a:t>
            </a:r>
            <a:br>
              <a:rPr lang="tr-TR" sz="2500" b="1" dirty="0" smtClean="0">
                <a:latin typeface="Agency FB" panose="020B0503020202020204" pitchFamily="34" charset="0"/>
              </a:rPr>
            </a:br>
            <a:endParaRPr lang="tr-TR" sz="2500" b="1" dirty="0">
              <a:latin typeface="Agency FB" panose="020B0503020202020204" pitchFamily="34" charset="0"/>
            </a:endParaRPr>
          </a:p>
        </p:txBody>
      </p:sp>
      <p:sp>
        <p:nvSpPr>
          <p:cNvPr id="3" name="2 İçerik Yer Tutucusu"/>
          <p:cNvSpPr>
            <a:spLocks noGrp="1"/>
          </p:cNvSpPr>
          <p:nvPr>
            <p:ph idx="1"/>
          </p:nvPr>
        </p:nvSpPr>
        <p:spPr>
          <a:xfrm>
            <a:off x="3635896" y="1600200"/>
            <a:ext cx="5050904" cy="4525963"/>
          </a:xfrm>
        </p:spPr>
        <p:txBody>
          <a:bodyPr>
            <a:normAutofit/>
          </a:bodyPr>
          <a:lstStyle/>
          <a:p>
            <a:pPr algn="ctr"/>
            <a:r>
              <a:rPr lang="tr-TR" sz="1400" b="1" dirty="0" smtClean="0"/>
              <a:t>TCDD </a:t>
            </a:r>
            <a:r>
              <a:rPr lang="tr-TR" sz="1400" b="1" dirty="0"/>
              <a:t>İşletmesi Yönetim Kurulu'nun 12 Eylül 2012 tarihinde yaptığı toplantıdaki TCDD İşletmesi Yönetim Kurulu'nun "Haydarpaşa Gar, Liman ve Geri sahasında Kuruluşumuz mülkiyetinde bulunan yaklaşık 1.000.000 m</a:t>
            </a:r>
            <a:r>
              <a:rPr lang="tr-TR" sz="1400" b="1" baseline="30000" dirty="0"/>
              <a:t>2</a:t>
            </a:r>
            <a:r>
              <a:rPr lang="tr-TR" sz="1400" b="1" dirty="0"/>
              <a:t> taşınmazın, İstanbul'un kültürel ve sosyal yapısıyla bütünleşerek ülkemiz ve Kuruluşumuz açısından gelir getirici yönden değerlendirilmesine yönelik olarak 4046 Sayılı Kanun ile 5793 sayılı kanunun (Değişik 5335 sayılı kanunun 32. maddesi) 43.maddesi kapsamında değerlendirilmesi amacıyla Özelleştirme İdaresi Başkanlığına bildirilmesi hususunda Genel Müdürlüğe yetki verilmesine" şeklindeki </a:t>
            </a:r>
            <a:r>
              <a:rPr lang="tr-TR" sz="1400" b="1" dirty="0" smtClean="0"/>
              <a:t>karar almıştır.</a:t>
            </a:r>
            <a:endParaRPr lang="tr-TR" sz="1400" b="1" dirty="0"/>
          </a:p>
          <a:p>
            <a:pPr algn="ctr"/>
            <a:r>
              <a:rPr lang="tr-TR" sz="1400" dirty="0"/>
              <a:t>TCDD Genel Müdürlüğü de Yönetim Kurulu kararı doğrultusunda 18 Eylül 2012 tarihinde Özelleştirme İdaresi Başkanlığı'na başvuruyu yapmıştır.</a:t>
            </a:r>
          </a:p>
          <a:p>
            <a:endParaRPr lang="tr-TR" dirty="0"/>
          </a:p>
        </p:txBody>
      </p:sp>
      <p:graphicFrame>
        <p:nvGraphicFramePr>
          <p:cNvPr id="7" name="6 Tablo"/>
          <p:cNvGraphicFramePr>
            <a:graphicFrameLocks noGrp="1"/>
          </p:cNvGraphicFramePr>
          <p:nvPr>
            <p:extLst>
              <p:ext uri="{D42A27DB-BD31-4B8C-83A1-F6EECF244321}">
                <p14:modId xmlns:p14="http://schemas.microsoft.com/office/powerpoint/2010/main" val="3249070600"/>
              </p:ext>
            </p:extLst>
          </p:nvPr>
        </p:nvGraphicFramePr>
        <p:xfrm>
          <a:off x="827584" y="908720"/>
          <a:ext cx="7704856" cy="304800"/>
        </p:xfrm>
        <a:graphic>
          <a:graphicData uri="http://schemas.openxmlformats.org/drawingml/2006/table">
            <a:tbl>
              <a:tblPr/>
              <a:tblGrid>
                <a:gridCol w="7704856"/>
              </a:tblGrid>
              <a:tr h="0">
                <a:tc>
                  <a:txBody>
                    <a:bodyPr/>
                    <a:lstStyle/>
                    <a:p>
                      <a:pPr algn="l" fontAlgn="base"/>
                      <a:r>
                        <a:rPr lang="tr-TR" sz="2000" b="1" i="1" dirty="0" smtClean="0">
                          <a:solidFill>
                            <a:srgbClr val="CC0000"/>
                          </a:solidFill>
                          <a:latin typeface="Roboto"/>
                        </a:rPr>
                        <a:t>TCDD, </a:t>
                      </a:r>
                      <a:r>
                        <a:rPr lang="tr-TR" sz="2000" b="1" i="1" dirty="0">
                          <a:solidFill>
                            <a:srgbClr val="CC0000"/>
                          </a:solidFill>
                          <a:latin typeface="Roboto"/>
                        </a:rPr>
                        <a:t>Haydarpaşa </a:t>
                      </a:r>
                      <a:r>
                        <a:rPr lang="tr-TR" sz="2000" b="1" i="1" dirty="0" smtClean="0">
                          <a:solidFill>
                            <a:srgbClr val="CC0000"/>
                          </a:solidFill>
                          <a:latin typeface="Roboto"/>
                        </a:rPr>
                        <a:t>İçin </a:t>
                      </a:r>
                      <a:r>
                        <a:rPr lang="tr-TR" sz="2000" b="1" i="1" dirty="0">
                          <a:solidFill>
                            <a:srgbClr val="CC0000"/>
                          </a:solidFill>
                          <a:latin typeface="Roboto"/>
                        </a:rPr>
                        <a:t>Özelleştirme İdaresine Başvurdu"</a:t>
                      </a:r>
                    </a:p>
                  </a:txBody>
                  <a:tcPr marL="0" marR="0" marT="0" marB="0">
                    <a:lnL>
                      <a:noFill/>
                    </a:lnL>
                    <a:lnR>
                      <a:noFill/>
                    </a:lnR>
                    <a:lnT>
                      <a:noFill/>
                    </a:lnT>
                    <a:lnB w="12700" cap="flat" cmpd="sng" algn="ctr">
                      <a:solidFill>
                        <a:srgbClr val="FFFFFF"/>
                      </a:solidFill>
                      <a:prstDash val="solid"/>
                      <a:round/>
                      <a:headEnd type="none" w="med" len="med"/>
                      <a:tailEnd type="none" w="med" len="med"/>
                    </a:lnB>
                  </a:tcPr>
                </a:tc>
              </a:tr>
            </a:tbl>
          </a:graphicData>
        </a:graphic>
      </p:graphicFrame>
      <p:sp>
        <p:nvSpPr>
          <p:cNvPr id="276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33327"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pic>
        <p:nvPicPr>
          <p:cNvPr id="9218" name="Picture 2" descr="idam-fermani1.jpg"/>
          <p:cNvPicPr>
            <a:picLocks noChangeAspect="1" noChangeArrowheads="1"/>
          </p:cNvPicPr>
          <p:nvPr/>
        </p:nvPicPr>
        <p:blipFill>
          <a:blip r:embed="rId2" cstate="print"/>
          <a:srcRect/>
          <a:stretch>
            <a:fillRect/>
          </a:stretch>
        </p:blipFill>
        <p:spPr bwMode="auto">
          <a:xfrm>
            <a:off x="611560" y="1652434"/>
            <a:ext cx="3289235" cy="4368853"/>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r"/>
            <a:r>
              <a:rPr lang="tr-TR" sz="2500" b="1" dirty="0" smtClean="0">
                <a:latin typeface="Agency FB" panose="020B0503020202020204" pitchFamily="34" charset="0"/>
              </a:rPr>
              <a:t>13 Eylül 2012</a:t>
            </a:r>
            <a:endParaRPr lang="tr-TR" sz="2500" b="1" dirty="0">
              <a:latin typeface="Agency FB" panose="020B0503020202020204" pitchFamily="34" charset="0"/>
            </a:endParaRPr>
          </a:p>
        </p:txBody>
      </p:sp>
      <p:sp>
        <p:nvSpPr>
          <p:cNvPr id="3" name="2 İçerik Yer Tutucusu"/>
          <p:cNvSpPr>
            <a:spLocks noGrp="1"/>
          </p:cNvSpPr>
          <p:nvPr>
            <p:ph idx="1"/>
          </p:nvPr>
        </p:nvSpPr>
        <p:spPr>
          <a:xfrm>
            <a:off x="4283968" y="2724696"/>
            <a:ext cx="4618856" cy="5112568"/>
          </a:xfrm>
        </p:spPr>
        <p:txBody>
          <a:bodyPr>
            <a:normAutofit/>
          </a:bodyPr>
          <a:lstStyle/>
          <a:p>
            <a:pPr marL="0" indent="0" algn="ctr">
              <a:buNone/>
            </a:pPr>
            <a:r>
              <a:rPr lang="tr-TR" sz="1500" dirty="0"/>
              <a:t>Askıdan inmiş bulunan Haydarpaşa Gar ve Limanı ile çevresi 1/5000 ölçekli Koruma Amaçlı Nazım İmar Planı idari sınır ile sit sınırı arasında uyumsuzluk </a:t>
            </a:r>
            <a:r>
              <a:rPr lang="tr-TR" sz="1500" dirty="0" smtClean="0"/>
              <a:t>bahanesiyle iki bölüme ayrılarak 13.09.2012 </a:t>
            </a:r>
            <a:r>
              <a:rPr lang="tr-TR" sz="1500" dirty="0"/>
              <a:t>tarihinde </a:t>
            </a:r>
            <a:r>
              <a:rPr lang="tr-TR" sz="1500" dirty="0" smtClean="0"/>
              <a:t>AKP’li </a:t>
            </a:r>
            <a:r>
              <a:rPr lang="tr-TR" sz="1500" dirty="0"/>
              <a:t>üyelerin çoğunluk oyları ile onaylandı.</a:t>
            </a:r>
          </a:p>
        </p:txBody>
      </p:sp>
      <p:pic>
        <p:nvPicPr>
          <p:cNvPr id="8197" name="Picture 5" descr="C:\Users\MCELLA~1\AppData\Local\Temp\Rar$DI37.589\g22a01a.tif"/>
          <p:cNvPicPr>
            <a:picLocks noChangeAspect="1" noChangeArrowheads="1"/>
          </p:cNvPicPr>
          <p:nvPr/>
        </p:nvPicPr>
        <p:blipFill>
          <a:blip r:embed="rId3" cstate="print"/>
          <a:srcRect l="6383"/>
          <a:stretch>
            <a:fillRect/>
          </a:stretch>
        </p:blipFill>
        <p:spPr bwMode="auto">
          <a:xfrm rot="5400000">
            <a:off x="926516" y="3167890"/>
            <a:ext cx="3672408" cy="2754468"/>
          </a:xfrm>
          <a:prstGeom prst="rect">
            <a:avLst/>
          </a:prstGeom>
          <a:noFill/>
        </p:spPr>
      </p:pic>
      <p:pic>
        <p:nvPicPr>
          <p:cNvPr id="8196" name="Picture 4" descr="C:\Users\MCELLA~1\AppData\Local\Temp\Rar$DI01.895\f22d21d.tif"/>
          <p:cNvPicPr>
            <a:picLocks noChangeAspect="1" noChangeArrowheads="1"/>
          </p:cNvPicPr>
          <p:nvPr/>
        </p:nvPicPr>
        <p:blipFill>
          <a:blip r:embed="rId4" cstate="print"/>
          <a:srcRect/>
          <a:stretch>
            <a:fillRect/>
          </a:stretch>
        </p:blipFill>
        <p:spPr bwMode="auto">
          <a:xfrm rot="5400000">
            <a:off x="-181701" y="981901"/>
            <a:ext cx="3400307" cy="2389849"/>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r"/>
            <a:r>
              <a:rPr lang="tr-TR" sz="2500" b="1" dirty="0" smtClean="0">
                <a:latin typeface="Agency FB" panose="020B0503020202020204" pitchFamily="34" charset="0"/>
              </a:rPr>
              <a:t>5/12 Ekim 2012</a:t>
            </a:r>
            <a:endParaRPr lang="tr-TR" sz="2500" b="1" dirty="0">
              <a:latin typeface="Agency FB" panose="020B0503020202020204" pitchFamily="34" charset="0"/>
            </a:endParaRPr>
          </a:p>
        </p:txBody>
      </p:sp>
      <p:sp>
        <p:nvSpPr>
          <p:cNvPr id="3" name="2 İçerik Yer Tutucusu"/>
          <p:cNvSpPr>
            <a:spLocks noGrp="1"/>
          </p:cNvSpPr>
          <p:nvPr>
            <p:ph idx="1"/>
          </p:nvPr>
        </p:nvSpPr>
        <p:spPr>
          <a:xfrm>
            <a:off x="3995936" y="1340768"/>
            <a:ext cx="4690864" cy="4785395"/>
          </a:xfrm>
        </p:spPr>
        <p:txBody>
          <a:bodyPr>
            <a:normAutofit/>
          </a:bodyPr>
          <a:lstStyle/>
          <a:p>
            <a:pPr algn="ctr"/>
            <a:r>
              <a:rPr lang="tr-TR" sz="1500" dirty="0" smtClean="0"/>
              <a:t>18 Ekim 2012</a:t>
            </a:r>
            <a:r>
              <a:rPr lang="tr-TR" sz="1500" dirty="0"/>
              <a:t>TMMOB Mimarlar Odası İstanbul </a:t>
            </a:r>
            <a:r>
              <a:rPr lang="tr-TR" sz="1500" dirty="0" err="1"/>
              <a:t>Büyükkent</a:t>
            </a:r>
            <a:r>
              <a:rPr lang="tr-TR" sz="1500" dirty="0"/>
              <a:t> Şubesi, TMMOB Şehir Plancıları Odası İstanbul Şubesi, Birleşik Taşımacılık Çalışanları Sendikası ve Liman-İş (Türkiye Liman ve Kara Tahmil Tahliye İşçileri Sendikası) tarafından İstanbul Büyükşehir Belediye Başkanlığı'na, İstanbul Büyükşehir Belediye Meclisinin 25.11.2011 gün ve 2731 sayılı kararı ile kabul edilen edilen </a:t>
            </a:r>
            <a:r>
              <a:rPr lang="tr-TR" sz="1500" b="1" dirty="0"/>
              <a:t>"Üsküdar İlçesi, Harem Bölgesi ile Haydarpaşa Liman Geri Sahası 1/5000 Ölçekli, 19.06.2012 Tasdik Tarihli Nazım İmar Planı"</a:t>
            </a:r>
            <a:r>
              <a:rPr lang="tr-TR" sz="1500" dirty="0"/>
              <a:t>nın öncelikle yürütmesinin durdurulması ve iptali istemi ile dava açılmıştır.</a:t>
            </a:r>
          </a:p>
        </p:txBody>
      </p:sp>
      <p:pic>
        <p:nvPicPr>
          <p:cNvPr id="29698" name="Picture 2" descr="https://fbcdn-sphotos-c-a.akamaihd.net/hphotos-ak-xaf1/v/t1.0-9/3379_433062603419154_988544763_n.jpg?oh=5311ce7afe7c924838da3286c4e17654&amp;oe=55116B44&amp;__gda__=1428048227_9bda4df6bdc9447d3d5052a443f1b9d9"/>
          <p:cNvPicPr>
            <a:picLocks noChangeAspect="1" noChangeArrowheads="1"/>
          </p:cNvPicPr>
          <p:nvPr/>
        </p:nvPicPr>
        <p:blipFill>
          <a:blip r:embed="rId2" cstate="print"/>
          <a:srcRect/>
          <a:stretch>
            <a:fillRect/>
          </a:stretch>
        </p:blipFill>
        <p:spPr bwMode="auto">
          <a:xfrm>
            <a:off x="611560" y="1268760"/>
            <a:ext cx="3600400" cy="5092796"/>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r"/>
            <a:r>
              <a:rPr lang="tr-TR" sz="2500" b="1" dirty="0" smtClean="0">
                <a:latin typeface="Agency FB" panose="020B0503020202020204" pitchFamily="34" charset="0"/>
              </a:rPr>
              <a:t>27 Aralık 2012</a:t>
            </a:r>
            <a:endParaRPr lang="tr-TR" sz="2500" b="1" dirty="0">
              <a:latin typeface="Agency FB" panose="020B0503020202020204" pitchFamily="34" charset="0"/>
            </a:endParaRPr>
          </a:p>
        </p:txBody>
      </p:sp>
      <p:pic>
        <p:nvPicPr>
          <p:cNvPr id="4" name="Picture 5"/>
          <p:cNvPicPr>
            <a:picLocks noGrp="1" noChangeAspect="1" noChangeArrowheads="1"/>
          </p:cNvPicPr>
          <p:nvPr>
            <p:ph idx="1"/>
          </p:nvPr>
        </p:nvPicPr>
        <p:blipFill>
          <a:blip r:embed="rId2" cstate="print"/>
          <a:srcRect/>
          <a:stretch>
            <a:fillRect/>
          </a:stretch>
        </p:blipFill>
        <p:spPr bwMode="auto">
          <a:xfrm>
            <a:off x="323528" y="1268760"/>
            <a:ext cx="1846968" cy="2543043"/>
          </a:xfrm>
          <a:prstGeom prst="rect">
            <a:avLst/>
          </a:prstGeom>
          <a:noFill/>
          <a:ln w="9525">
            <a:noFill/>
            <a:miter lim="800000"/>
            <a:headEnd/>
            <a:tailEnd/>
          </a:ln>
          <a:effectLst/>
        </p:spPr>
      </p:pic>
      <p:pic>
        <p:nvPicPr>
          <p:cNvPr id="5" name="Picture 6"/>
          <p:cNvPicPr>
            <a:picLocks noChangeAspect="1" noChangeArrowheads="1"/>
          </p:cNvPicPr>
          <p:nvPr/>
        </p:nvPicPr>
        <p:blipFill>
          <a:blip r:embed="rId3" cstate="print"/>
          <a:srcRect/>
          <a:stretch>
            <a:fillRect/>
          </a:stretch>
        </p:blipFill>
        <p:spPr bwMode="auto">
          <a:xfrm>
            <a:off x="2123728" y="1268760"/>
            <a:ext cx="2462302" cy="3365176"/>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print"/>
          <a:srcRect/>
          <a:stretch>
            <a:fillRect/>
          </a:stretch>
        </p:blipFill>
        <p:spPr bwMode="auto">
          <a:xfrm>
            <a:off x="4650150" y="1185168"/>
            <a:ext cx="4233777" cy="4824536"/>
          </a:xfrm>
          <a:prstGeom prst="rect">
            <a:avLst/>
          </a:prstGeom>
          <a:noFill/>
          <a:ln w="9525">
            <a:noFill/>
            <a:miter lim="800000"/>
            <a:headEnd/>
            <a:tailEnd/>
          </a:ln>
          <a:effectLst/>
        </p:spPr>
      </p:pic>
      <p:sp>
        <p:nvSpPr>
          <p:cNvPr id="7" name="6 Dikdörtgen"/>
          <p:cNvSpPr/>
          <p:nvPr/>
        </p:nvSpPr>
        <p:spPr>
          <a:xfrm>
            <a:off x="0" y="2492896"/>
            <a:ext cx="5580112" cy="3970318"/>
          </a:xfrm>
          <a:prstGeom prst="rect">
            <a:avLst/>
          </a:prstGeom>
        </p:spPr>
        <p:txBody>
          <a:bodyPr wrap="square">
            <a:spAutoFit/>
          </a:bodyPr>
          <a:lstStyle/>
          <a:p>
            <a:pPr algn="ctr"/>
            <a:endParaRPr lang="tr-TR" dirty="0" smtClean="0">
              <a:solidFill>
                <a:srgbClr val="365F91"/>
              </a:solidFill>
            </a:endParaRPr>
          </a:p>
          <a:p>
            <a:pPr algn="ctr"/>
            <a:endParaRPr lang="tr-TR" dirty="0" smtClean="0">
              <a:solidFill>
                <a:srgbClr val="365F91"/>
              </a:solidFill>
            </a:endParaRPr>
          </a:p>
          <a:p>
            <a:pPr algn="ctr"/>
            <a:endParaRPr lang="tr-TR" dirty="0" smtClean="0">
              <a:solidFill>
                <a:srgbClr val="365F91"/>
              </a:solidFill>
            </a:endParaRPr>
          </a:p>
          <a:p>
            <a:pPr algn="ctr"/>
            <a:endParaRPr lang="tr-TR" dirty="0" smtClean="0">
              <a:solidFill>
                <a:srgbClr val="365F91"/>
              </a:solidFill>
            </a:endParaRPr>
          </a:p>
          <a:p>
            <a:pPr algn="ctr"/>
            <a:endParaRPr lang="tr-TR" dirty="0" smtClean="0">
              <a:solidFill>
                <a:srgbClr val="365F91"/>
              </a:solidFill>
            </a:endParaRPr>
          </a:p>
          <a:p>
            <a:pPr algn="ctr"/>
            <a:endParaRPr lang="tr-TR" dirty="0" smtClean="0">
              <a:solidFill>
                <a:srgbClr val="365F91"/>
              </a:solidFill>
            </a:endParaRPr>
          </a:p>
          <a:p>
            <a:pPr algn="ctr"/>
            <a:endParaRPr lang="tr-TR" i="1" dirty="0" smtClean="0">
              <a:solidFill>
                <a:srgbClr val="365F91"/>
              </a:solidFill>
            </a:endParaRPr>
          </a:p>
          <a:p>
            <a:pPr algn="ctr"/>
            <a:endParaRPr lang="tr-TR" i="1" dirty="0" smtClean="0">
              <a:solidFill>
                <a:srgbClr val="365F91"/>
              </a:solidFill>
            </a:endParaRPr>
          </a:p>
          <a:p>
            <a:pPr algn="ctr"/>
            <a:endParaRPr lang="tr-TR" i="1" dirty="0" smtClean="0">
              <a:solidFill>
                <a:srgbClr val="365F91"/>
              </a:solidFill>
            </a:endParaRPr>
          </a:p>
          <a:p>
            <a:pPr algn="ctr"/>
            <a:endParaRPr lang="tr-TR" i="1" dirty="0" smtClean="0">
              <a:solidFill>
                <a:srgbClr val="365F91"/>
              </a:solidFill>
            </a:endParaRPr>
          </a:p>
          <a:p>
            <a:pPr algn="ctr"/>
            <a:endParaRPr lang="tr-TR" i="1" spc="-150" dirty="0" smtClean="0">
              <a:solidFill>
                <a:srgbClr val="365F91"/>
              </a:solidFill>
              <a:effectLst>
                <a:outerShdw blurRad="38100" dist="38100" dir="2700000" algn="tl">
                  <a:srgbClr val="000000">
                    <a:alpha val="43137"/>
                  </a:srgbClr>
                </a:outerShdw>
              </a:effectLst>
            </a:endParaRPr>
          </a:p>
          <a:p>
            <a:pPr algn="ctr"/>
            <a:r>
              <a:rPr lang="tr-TR" i="1" spc="-150" dirty="0" smtClean="0">
                <a:effectLst>
                  <a:outerShdw blurRad="38100" dist="38100" dir="2700000" algn="tl">
                    <a:srgbClr val="000000">
                      <a:alpha val="43137"/>
                    </a:srgbClr>
                  </a:outerShdw>
                </a:effectLst>
              </a:rPr>
              <a:t>İSTANBUL 5 NO’LU KÜLTÜR VARLIKLARINI KORUMA KURULU</a:t>
            </a:r>
          </a:p>
          <a:p>
            <a:pPr algn="ctr"/>
            <a:r>
              <a:rPr lang="tr-TR" i="1" spc="-150" dirty="0" smtClean="0">
                <a:effectLst>
                  <a:outerShdw blurRad="38100" dist="38100" dir="2700000" algn="tl">
                    <a:srgbClr val="000000">
                      <a:alpha val="43137"/>
                    </a:srgbClr>
                  </a:outerShdw>
                </a:effectLst>
              </a:rPr>
              <a:t>27.12. 2012 TARİH VE 899 SAYILI KARARI İLE RESTORASYON PROJELERİNİ ONAYLADI</a:t>
            </a:r>
            <a:endParaRPr lang="tr-TR" i="1" spc="-15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43608" y="1412776"/>
            <a:ext cx="8229600" cy="1143000"/>
          </a:xfrm>
        </p:spPr>
        <p:txBody>
          <a:bodyPr>
            <a:normAutofit/>
          </a:bodyPr>
          <a:lstStyle/>
          <a:p>
            <a:endParaRPr lang="tr-TR" dirty="0"/>
          </a:p>
        </p:txBody>
      </p:sp>
      <p:sp>
        <p:nvSpPr>
          <p:cNvPr id="3" name="2 İçerik Yer Tutucusu"/>
          <p:cNvSpPr>
            <a:spLocks noGrp="1"/>
          </p:cNvSpPr>
          <p:nvPr>
            <p:ph idx="1"/>
          </p:nvPr>
        </p:nvSpPr>
        <p:spPr>
          <a:xfrm>
            <a:off x="4777680" y="2060848"/>
            <a:ext cx="4186808" cy="4929411"/>
          </a:xfrm>
        </p:spPr>
        <p:txBody>
          <a:bodyPr>
            <a:normAutofit/>
          </a:bodyPr>
          <a:lstStyle/>
          <a:p>
            <a:pPr marL="0" indent="0" algn="ctr">
              <a:buNone/>
            </a:pPr>
            <a:r>
              <a:rPr lang="tr-TR" sz="1500" dirty="0" smtClean="0"/>
              <a:t> TMMOB </a:t>
            </a:r>
            <a:r>
              <a:rPr lang="tr-TR" sz="1500" dirty="0"/>
              <a:t>Mimarlar Odası İstanbul Büyükkent Şubesi, TMMOB Şehir Plancıları Odası İstanbul Şubesi ve Birleşik Taşımacılık Çalışanları Sendikası tarafından İstanbul Büyükşehir Belediye Başkanlığı'na; Haydarpaşa Garı, Kadıköy Meydanı ve Harem otogarının bulunduğu bölgenin kültür, turizm, ticaret alanına dönüştürülmesini amaçlayan </a:t>
            </a:r>
            <a:r>
              <a:rPr lang="tr-TR" sz="1500" b="1" dirty="0"/>
              <a:t>"1/5000 Ölçekli Haydarpaşa Garı ile Kadıköy Meydanı ve Çevresi Koruma Amaçlı Nazım İmar Planı"</a:t>
            </a:r>
            <a:r>
              <a:rPr lang="tr-TR" sz="1500" dirty="0"/>
              <a:t>nın yürütmesinin durdurulması ve iptali istemiyle dava açıldı</a:t>
            </a:r>
          </a:p>
        </p:txBody>
      </p:sp>
      <p:pic>
        <p:nvPicPr>
          <p:cNvPr id="22530" name="Picture 2" descr="http://www.mimarist.org/images/haberler/18022013_haydarpasaplanlari.jpg"/>
          <p:cNvPicPr>
            <a:picLocks noChangeAspect="1" noChangeArrowheads="1"/>
          </p:cNvPicPr>
          <p:nvPr/>
        </p:nvPicPr>
        <p:blipFill>
          <a:blip r:embed="rId2" cstate="print"/>
          <a:srcRect/>
          <a:stretch>
            <a:fillRect/>
          </a:stretch>
        </p:blipFill>
        <p:spPr bwMode="auto">
          <a:xfrm>
            <a:off x="323528" y="1628800"/>
            <a:ext cx="4357645" cy="3251474"/>
          </a:xfrm>
          <a:prstGeom prst="rect">
            <a:avLst/>
          </a:prstGeom>
          <a:noFill/>
        </p:spPr>
      </p:pic>
      <p:sp>
        <p:nvSpPr>
          <p:cNvPr id="5" name="4 Dikdörtgen"/>
          <p:cNvSpPr/>
          <p:nvPr/>
        </p:nvSpPr>
        <p:spPr>
          <a:xfrm>
            <a:off x="4499992" y="188640"/>
            <a:ext cx="4464496" cy="477054"/>
          </a:xfrm>
          <a:prstGeom prst="rect">
            <a:avLst/>
          </a:prstGeom>
        </p:spPr>
        <p:txBody>
          <a:bodyPr wrap="square">
            <a:spAutoFit/>
          </a:bodyPr>
          <a:lstStyle/>
          <a:p>
            <a:pPr algn="r"/>
            <a:r>
              <a:rPr lang="tr-TR" sz="2500" b="1" dirty="0" smtClean="0">
                <a:latin typeface="Agency FB" panose="020B0503020202020204" pitchFamily="34" charset="0"/>
              </a:rPr>
              <a:t>19 Şubat 2013</a:t>
            </a:r>
            <a:endParaRPr lang="tr-TR" sz="2500" b="1" dirty="0">
              <a:latin typeface="Agency FB" panose="020B050302020202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r"/>
            <a:r>
              <a:rPr lang="tr-TR" sz="2500" b="1" dirty="0" smtClean="0">
                <a:latin typeface="Agency FB" panose="020B0503020202020204" pitchFamily="34" charset="0"/>
              </a:rPr>
              <a:t>27 Mart 2013</a:t>
            </a:r>
            <a:endParaRPr lang="tr-TR" sz="2500" b="1" dirty="0">
              <a:latin typeface="Agency FB" panose="020B0503020202020204" pitchFamily="34" charset="0"/>
            </a:endParaRPr>
          </a:p>
        </p:txBody>
      </p:sp>
      <p:sp>
        <p:nvSpPr>
          <p:cNvPr id="3" name="2 İçerik Yer Tutucusu"/>
          <p:cNvSpPr>
            <a:spLocks noGrp="1"/>
          </p:cNvSpPr>
          <p:nvPr>
            <p:ph idx="1"/>
          </p:nvPr>
        </p:nvSpPr>
        <p:spPr>
          <a:xfrm>
            <a:off x="6000067" y="548680"/>
            <a:ext cx="3096344" cy="5616624"/>
          </a:xfrm>
        </p:spPr>
        <p:txBody>
          <a:bodyPr>
            <a:normAutofit fontScale="25000" lnSpcReduction="20000"/>
          </a:bodyPr>
          <a:lstStyle/>
          <a:p>
            <a:pPr algn="ctr"/>
            <a:endParaRPr lang="tr-TR" sz="4800" dirty="0" smtClean="0"/>
          </a:p>
          <a:p>
            <a:pPr algn="ctr"/>
            <a:endParaRPr lang="tr-TR" sz="4800" dirty="0" smtClean="0"/>
          </a:p>
          <a:p>
            <a:pPr algn="ctr"/>
            <a:endParaRPr lang="tr-TR" sz="4800" dirty="0" smtClean="0"/>
          </a:p>
          <a:p>
            <a:pPr algn="ctr"/>
            <a:endParaRPr lang="tr-TR" sz="4800" dirty="0" smtClean="0"/>
          </a:p>
          <a:p>
            <a:pPr marL="0" indent="0" algn="ctr">
              <a:buNone/>
            </a:pPr>
            <a:r>
              <a:rPr lang="tr-TR" sz="4800" dirty="0" smtClean="0"/>
              <a:t>Üsküdar Belediye Başkanı Mustafa Kara, Kadıköy Belediyesi’ni ve meslek örgütlerinin tepkisini çeken planın detaylarını Radikal’e anlattı: </a:t>
            </a:r>
          </a:p>
          <a:p>
            <a:pPr algn="ctr"/>
            <a:endParaRPr lang="tr-TR" sz="4800" dirty="0" smtClean="0"/>
          </a:p>
          <a:p>
            <a:pPr marL="0" indent="0" algn="ctr">
              <a:buNone/>
            </a:pPr>
            <a:r>
              <a:rPr lang="tr-TR" sz="4800" dirty="0" smtClean="0"/>
              <a:t>2020 Olimpiyatları İstanbul’a verilse de verilmese de bizim burada Haydarpaşa Port projemiz yapılacak. Proje kapsamında Harem Otogarı kalkıyor, Haydarpaşa Limanı kalkıyor, raylar kalkıyor. Tarihi Haydarpaşa Tren Garı kültürel tesis olarak kalıyor. Haydarpaşa Port içinde ayrıca oteller, </a:t>
            </a:r>
            <a:r>
              <a:rPr lang="tr-TR" sz="4800" dirty="0" err="1" smtClean="0"/>
              <a:t>AVM’ler</a:t>
            </a:r>
            <a:r>
              <a:rPr lang="tr-TR" sz="4800" dirty="0" smtClean="0"/>
              <a:t> ve opera salonları olacak. Numune Hastanesi’nin arkasında da rezidanslar var. Yakında özelleştirme idaresine devredilecek, ya yap işlet devret ya da kat karşılığı olarak yapılacak. 2020 Olimpiyat Stadı da bu projenin içerisinde yapılmak isteniyor. </a:t>
            </a:r>
            <a:br>
              <a:rPr lang="tr-TR" sz="4800" dirty="0" smtClean="0"/>
            </a:br>
            <a:endParaRPr lang="tr-TR" sz="4800" dirty="0" smtClean="0"/>
          </a:p>
          <a:p>
            <a:pPr marL="0" indent="0" algn="ctr">
              <a:buNone/>
            </a:pPr>
            <a:r>
              <a:rPr lang="tr-TR" sz="4800" dirty="0" smtClean="0"/>
              <a:t>Stadın yapılması planlanan yerde büyük bir dolgu alanı var ama raylara yani içeri doğru gittikçe zemin iyileşiyor. Burada kazık çakılacak, zemin iyileştirmesi yapılacak, sıkılaştırılacak. </a:t>
            </a:r>
            <a:br>
              <a:rPr lang="tr-TR" sz="4800" dirty="0" smtClean="0"/>
            </a:br>
            <a:r>
              <a:rPr lang="tr-TR" sz="4800" dirty="0" smtClean="0"/>
              <a:t>İmar planına aykırı bir şey yok. Buralarda sergi, konferans, gösteri salonları yapılabilir notu var planlarda. Direkt bir stat olarak yok, eğer olimpiyatlar kesinleşirse hem planlarda hem de proje olarak değişiklik yapılması gerekiyor. Siluetten dolayı da her halükârda Anıtlar Kurulu’ndan onaylanması gerekiyor öncelikle. </a:t>
            </a:r>
            <a:br>
              <a:rPr lang="tr-TR" sz="4800" dirty="0" smtClean="0"/>
            </a:br>
            <a:r>
              <a:rPr lang="tr-TR" sz="4800" dirty="0" smtClean="0"/>
              <a:t>Üst ölçekli planla çelişki de yok: Sonuçta sanayi tesisi veya konut yapılmayacak.</a:t>
            </a:r>
          </a:p>
          <a:p>
            <a:pPr marL="0" indent="0">
              <a:buNone/>
            </a:pPr>
            <a:endParaRPr lang="tr-TR" dirty="0"/>
          </a:p>
        </p:txBody>
      </p:sp>
      <p:pic>
        <p:nvPicPr>
          <p:cNvPr id="47106" name="Picture 2" descr="2020-istanbul-harem-kadikoy.jpg"/>
          <p:cNvPicPr>
            <a:picLocks noChangeAspect="1" noChangeArrowheads="1"/>
          </p:cNvPicPr>
          <p:nvPr/>
        </p:nvPicPr>
        <p:blipFill>
          <a:blip r:embed="rId2" cstate="print"/>
          <a:srcRect/>
          <a:stretch>
            <a:fillRect/>
          </a:stretch>
        </p:blipFill>
        <p:spPr bwMode="auto">
          <a:xfrm>
            <a:off x="323527" y="1268760"/>
            <a:ext cx="5680071" cy="3384376"/>
          </a:xfrm>
          <a:prstGeom prst="rect">
            <a:avLst/>
          </a:prstGeom>
          <a:noFill/>
        </p:spPr>
      </p:pic>
      <p:pic>
        <p:nvPicPr>
          <p:cNvPr id="47108" name="Picture 4" descr="http://i.milliyet.com.tr/GazeteHaberIciResim/2013/03/30/fft16_mf3152309.Jpeg"/>
          <p:cNvPicPr>
            <a:picLocks noChangeAspect="1" noChangeArrowheads="1"/>
          </p:cNvPicPr>
          <p:nvPr/>
        </p:nvPicPr>
        <p:blipFill>
          <a:blip r:embed="rId3" cstate="print"/>
          <a:srcRect/>
          <a:stretch>
            <a:fillRect/>
          </a:stretch>
        </p:blipFill>
        <p:spPr bwMode="auto">
          <a:xfrm>
            <a:off x="1763688" y="3933056"/>
            <a:ext cx="4263747" cy="272879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11560" y="548680"/>
            <a:ext cx="7848872" cy="3139321"/>
          </a:xfrm>
          <a:prstGeom prst="rect">
            <a:avLst/>
          </a:prstGeom>
          <a:noFill/>
        </p:spPr>
        <p:txBody>
          <a:bodyPr wrap="square" rtlCol="0">
            <a:spAutoFit/>
          </a:bodyPr>
          <a:lstStyle/>
          <a:p>
            <a:pPr algn="ctr"/>
            <a:r>
              <a:rPr lang="tr-TR" sz="1500" dirty="0"/>
              <a:t>Hem tren gelir, hem gemi yanaşırdı. </a:t>
            </a:r>
            <a:endParaRPr lang="tr-TR" sz="1500" dirty="0" smtClean="0"/>
          </a:p>
          <a:p>
            <a:pPr algn="ctr"/>
            <a:r>
              <a:rPr lang="tr-TR" sz="1500" dirty="0" smtClean="0"/>
              <a:t>Tarihçesi </a:t>
            </a:r>
            <a:r>
              <a:rPr lang="tr-TR" sz="1500" dirty="0"/>
              <a:t>de kabarık, anıları da, yüzyıllardan bugüne dek gördüğü işlev de. </a:t>
            </a:r>
            <a:endParaRPr lang="tr-TR" sz="1500" dirty="0" smtClean="0"/>
          </a:p>
          <a:p>
            <a:pPr algn="ctr"/>
            <a:r>
              <a:rPr lang="tr-TR" sz="1500" dirty="0" smtClean="0"/>
              <a:t>Açıkhava </a:t>
            </a:r>
            <a:r>
              <a:rPr lang="tr-TR" sz="1500" dirty="0"/>
              <a:t>martı kongre salonu da diye tanımlayabiliriz esasında Haydarpaşa’yı ve rıhtımını. Martılar şölen yapıyor sanırsınız. İçlerinden birini evlendiriyorlar ya da</a:t>
            </a:r>
            <a:r>
              <a:rPr lang="tr-TR" sz="1500" dirty="0" smtClean="0"/>
              <a:t>.</a:t>
            </a:r>
          </a:p>
          <a:p>
            <a:pPr algn="ctr"/>
            <a:endParaRPr lang="tr-TR" sz="1500" dirty="0"/>
          </a:p>
          <a:p>
            <a:pPr algn="ctr"/>
            <a:r>
              <a:rPr lang="tr-TR" sz="1500" dirty="0" smtClean="0"/>
              <a:t> </a:t>
            </a:r>
            <a:r>
              <a:rPr lang="tr-TR" sz="1500" dirty="0"/>
              <a:t>Dünya üzerindeki bütün </a:t>
            </a:r>
            <a:r>
              <a:rPr lang="tr-TR" sz="1500" dirty="0" smtClean="0"/>
              <a:t>martılar </a:t>
            </a:r>
            <a:r>
              <a:rPr lang="tr-TR" sz="1500" dirty="0"/>
              <a:t>burada, 5 çaylarını içerler. Kıyıya yanaşmış şirket-i Hayriyelerden tutun, kendi halinde uyuklayan balıkçı motorlarına kadar, uzatın gözlerinizi, biraz daha uzağa, </a:t>
            </a:r>
            <a:r>
              <a:rPr lang="tr-TR" sz="1500" dirty="0" err="1" smtClean="0"/>
              <a:t>taaa</a:t>
            </a:r>
            <a:r>
              <a:rPr lang="tr-TR" sz="1500" dirty="0" smtClean="0"/>
              <a:t> Kalamış </a:t>
            </a:r>
            <a:r>
              <a:rPr lang="tr-TR" sz="1500" dirty="0"/>
              <a:t>koyuna kadar. Velhasıl denizin üstünden, </a:t>
            </a:r>
            <a:r>
              <a:rPr lang="tr-TR" sz="1500" dirty="0" smtClean="0"/>
              <a:t>Konya Ovası </a:t>
            </a:r>
            <a:r>
              <a:rPr lang="tr-TR" sz="1500" dirty="0"/>
              <a:t>büyüklüğünde çatıya kadar, silme martı doludur.</a:t>
            </a:r>
          </a:p>
          <a:p>
            <a:pPr algn="ctr"/>
            <a:endParaRPr lang="tr-TR" sz="1500" dirty="0" smtClean="0"/>
          </a:p>
          <a:p>
            <a:pPr algn="ctr"/>
            <a:r>
              <a:rPr lang="tr-TR" sz="1500" dirty="0" smtClean="0"/>
              <a:t>Yıllardır </a:t>
            </a:r>
            <a:r>
              <a:rPr lang="tr-TR" sz="1500" dirty="0"/>
              <a:t>taş gibi ayakta duruyorsun, nicelerini görmüşsündür sevgili Haydarpaşa Tren Garı, İstanbul bağımlılığının katmerlendiği ütopya mekanı... Konuşma sırası çoktan sen de değil mi artık?</a:t>
            </a:r>
          </a:p>
          <a:p>
            <a:pPr algn="ctr"/>
            <a:endParaRPr lang="tr-TR" dirty="0"/>
          </a:p>
        </p:txBody>
      </p:sp>
      <p:pic>
        <p:nvPicPr>
          <p:cNvPr id="2050" name="Picture 2" descr="C:\Users\Öncül\Desktop\Haydarpasa_Railstation_Miniaturk_023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0009" y="3557109"/>
            <a:ext cx="4104456" cy="307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3945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r"/>
            <a:r>
              <a:rPr lang="tr-TR" sz="2500" b="1" dirty="0" smtClean="0">
                <a:latin typeface="Agency FB" panose="020B0503020202020204" pitchFamily="34" charset="0"/>
              </a:rPr>
              <a:t>18/19 Haziran 2013</a:t>
            </a:r>
            <a:endParaRPr lang="tr-TR" sz="2500" b="1" dirty="0">
              <a:latin typeface="Agency FB" panose="020B0503020202020204" pitchFamily="34" charset="0"/>
            </a:endParaRPr>
          </a:p>
        </p:txBody>
      </p:sp>
      <p:sp>
        <p:nvSpPr>
          <p:cNvPr id="3" name="2 İçerik Yer Tutucusu"/>
          <p:cNvSpPr>
            <a:spLocks noGrp="1"/>
          </p:cNvSpPr>
          <p:nvPr>
            <p:ph idx="1"/>
          </p:nvPr>
        </p:nvSpPr>
        <p:spPr>
          <a:xfrm>
            <a:off x="5004048" y="1484784"/>
            <a:ext cx="3682752" cy="4641379"/>
          </a:xfrm>
        </p:spPr>
        <p:txBody>
          <a:bodyPr>
            <a:normAutofit/>
          </a:bodyPr>
          <a:lstStyle/>
          <a:p>
            <a:pPr marL="0" indent="0" algn="ctr">
              <a:buNone/>
            </a:pPr>
            <a:r>
              <a:rPr lang="tr-TR" sz="1500" b="1" dirty="0" smtClean="0"/>
              <a:t> Son </a:t>
            </a:r>
            <a:r>
              <a:rPr lang="tr-TR" sz="1500" b="1" dirty="0" smtClean="0"/>
              <a:t>Trene Veda..</a:t>
            </a:r>
            <a:r>
              <a:rPr lang="tr-TR" sz="1500" dirty="0" smtClean="0"/>
              <a:t>　 </a:t>
            </a:r>
          </a:p>
          <a:p>
            <a:pPr marL="0" indent="0" algn="ctr">
              <a:buNone/>
            </a:pPr>
            <a:r>
              <a:rPr lang="tr-TR" sz="1500" dirty="0" smtClean="0"/>
              <a:t> Haydarpaşa </a:t>
            </a:r>
            <a:r>
              <a:rPr lang="tr-TR" sz="1500" dirty="0" smtClean="0"/>
              <a:t>Dayanışmasının çağrısı ile Haydarpaşa gar dönüşüm projesini ve seferlere iki sene ara verilmesini protesto eden yaklaşık üç bin kişi 18 Haziran akşamı saat 20.00 sıralarında gar önünde toplandı. 23.20 treni ile Pendik'e gidildi Pendik'ten son tren olan 00.20 treni ile Haydarpaşa </a:t>
            </a:r>
            <a:r>
              <a:rPr lang="tr-TR" sz="1500" dirty="0" smtClean="0"/>
              <a:t>Gar’ına dönüldü</a:t>
            </a:r>
            <a:r>
              <a:rPr lang="tr-TR" sz="1500" dirty="0" smtClean="0"/>
              <a:t>. Bazı katılımcılar ise Haydarpaşa'dan saat 00.20 kalkan son tren ile yolculuk yapmayı tercih ettiler. </a:t>
            </a:r>
            <a:endParaRPr lang="tr-TR" sz="1500" dirty="0"/>
          </a:p>
        </p:txBody>
      </p:sp>
      <p:pic>
        <p:nvPicPr>
          <p:cNvPr id="45058" name="Picture 2" descr="h.pasa-gara-veda-72.-hafta.jpg"/>
          <p:cNvPicPr>
            <a:picLocks noChangeAspect="1" noChangeArrowheads="1"/>
          </p:cNvPicPr>
          <p:nvPr/>
        </p:nvPicPr>
        <p:blipFill>
          <a:blip r:embed="rId2" cstate="print"/>
          <a:srcRect/>
          <a:stretch>
            <a:fillRect/>
          </a:stretch>
        </p:blipFill>
        <p:spPr bwMode="auto">
          <a:xfrm>
            <a:off x="251520" y="1628800"/>
            <a:ext cx="4939275" cy="3704457"/>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r"/>
            <a:r>
              <a:rPr lang="tr-TR" sz="2500" b="1" dirty="0" smtClean="0">
                <a:latin typeface="Agency FB" panose="020B0503020202020204" pitchFamily="34" charset="0"/>
              </a:rPr>
              <a:t>28  Ekim 2013</a:t>
            </a:r>
            <a:endParaRPr lang="tr-TR" sz="2500" b="1" dirty="0">
              <a:latin typeface="Agency FB" panose="020B0503020202020204" pitchFamily="34" charset="0"/>
            </a:endParaRPr>
          </a:p>
        </p:txBody>
      </p:sp>
      <p:sp>
        <p:nvSpPr>
          <p:cNvPr id="3" name="2 İçerik Yer Tutucusu"/>
          <p:cNvSpPr>
            <a:spLocks noGrp="1"/>
          </p:cNvSpPr>
          <p:nvPr>
            <p:ph idx="1"/>
          </p:nvPr>
        </p:nvSpPr>
        <p:spPr>
          <a:xfrm>
            <a:off x="4572000" y="908720"/>
            <a:ext cx="4114800" cy="5217443"/>
          </a:xfrm>
        </p:spPr>
        <p:txBody>
          <a:bodyPr>
            <a:normAutofit/>
          </a:bodyPr>
          <a:lstStyle/>
          <a:p>
            <a:pPr algn="ctr"/>
            <a:endParaRPr lang="tr-TR" sz="1500" dirty="0" smtClean="0"/>
          </a:p>
          <a:p>
            <a:pPr algn="ctr"/>
            <a:endParaRPr lang="tr-TR" sz="1500" dirty="0" smtClean="0"/>
          </a:p>
          <a:p>
            <a:pPr algn="ctr"/>
            <a:r>
              <a:rPr lang="tr-TR" sz="1500" dirty="0" smtClean="0"/>
              <a:t>Haydarpaşa Gar dönüşüm projesine karşı doksan dört haftadır Pazar günleri ve yetmiş altı haftadır Perşembe geceleri yapılan merdiven eylemlerinin 76. Perşembe eyleminin Haydarpaşa gar çatısının büyük ihmaller sonucu 28.11.2010 tarihinde yanmasının üçüncü yıldönümüne denk geldi. Haydarpaşa Dayanışmasının eylemi kapsamında Haydarpaşa Gar'da </a:t>
            </a:r>
            <a:r>
              <a:rPr lang="tr-TR" sz="1500" dirty="0" err="1" smtClean="0"/>
              <a:t>resİSTanbul</a:t>
            </a:r>
            <a:r>
              <a:rPr lang="tr-TR" sz="1500" dirty="0" smtClean="0"/>
              <a:t> sergisi ve müzik dinletisi yapıldı ve ortak basın açıklaması okundu.</a:t>
            </a:r>
            <a:endParaRPr lang="tr-TR" sz="1500" dirty="0"/>
          </a:p>
        </p:txBody>
      </p:sp>
      <p:pic>
        <p:nvPicPr>
          <p:cNvPr id="46082" name="Picture 2" descr="resistanbul-saltuk-yuceer.jpg"/>
          <p:cNvPicPr>
            <a:picLocks noChangeAspect="1" noChangeArrowheads="1"/>
          </p:cNvPicPr>
          <p:nvPr/>
        </p:nvPicPr>
        <p:blipFill>
          <a:blip r:embed="rId2" cstate="print"/>
          <a:srcRect/>
          <a:stretch>
            <a:fillRect/>
          </a:stretch>
        </p:blipFill>
        <p:spPr bwMode="auto">
          <a:xfrm>
            <a:off x="683568" y="3284984"/>
            <a:ext cx="3788150" cy="3056118"/>
          </a:xfrm>
          <a:prstGeom prst="rect">
            <a:avLst/>
          </a:prstGeom>
          <a:noFill/>
        </p:spPr>
      </p:pic>
      <p:pic>
        <p:nvPicPr>
          <p:cNvPr id="46084" name="Picture 4" descr="resistanbul-2.jpg"/>
          <p:cNvPicPr>
            <a:picLocks noChangeAspect="1" noChangeArrowheads="1"/>
          </p:cNvPicPr>
          <p:nvPr/>
        </p:nvPicPr>
        <p:blipFill>
          <a:blip r:embed="rId3" cstate="print"/>
          <a:srcRect/>
          <a:stretch>
            <a:fillRect/>
          </a:stretch>
        </p:blipFill>
        <p:spPr bwMode="auto">
          <a:xfrm>
            <a:off x="683568" y="1412776"/>
            <a:ext cx="3816424" cy="2862318"/>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6632"/>
            <a:ext cx="8229600" cy="1008112"/>
          </a:xfrm>
        </p:spPr>
        <p:txBody>
          <a:bodyPr>
            <a:normAutofit/>
          </a:bodyPr>
          <a:lstStyle/>
          <a:p>
            <a:pPr algn="r"/>
            <a:r>
              <a:rPr lang="tr-TR" sz="2500" b="1" dirty="0" smtClean="0">
                <a:latin typeface="Agency FB" panose="020B0503020202020204" pitchFamily="34" charset="0"/>
              </a:rPr>
              <a:t>06 Aralık 2013</a:t>
            </a:r>
            <a:endParaRPr lang="tr-TR" sz="2500" b="1" dirty="0">
              <a:latin typeface="Agency FB" panose="020B0503020202020204" pitchFamily="34" charset="0"/>
            </a:endParaRPr>
          </a:p>
        </p:txBody>
      </p:sp>
      <p:sp>
        <p:nvSpPr>
          <p:cNvPr id="3" name="2 İçerik Yer Tutucusu"/>
          <p:cNvSpPr>
            <a:spLocks noGrp="1"/>
          </p:cNvSpPr>
          <p:nvPr>
            <p:ph idx="1"/>
          </p:nvPr>
        </p:nvSpPr>
        <p:spPr>
          <a:xfrm>
            <a:off x="4788024" y="1124744"/>
            <a:ext cx="3898776" cy="5001419"/>
          </a:xfrm>
        </p:spPr>
        <p:txBody>
          <a:bodyPr>
            <a:normAutofit fontScale="25000" lnSpcReduction="20000"/>
          </a:bodyPr>
          <a:lstStyle/>
          <a:p>
            <a:r>
              <a:rPr lang="tr-TR" sz="5600" dirty="0"/>
              <a:t>Haydarpaşa Garı'nın çatısında 8 Kasım 2010'da çıkan yangınla ilgili davada, izolasyon çalışmasını yapan 2 işçi ve şirket sahibi 10 ay hapis cezasına mahkum edildi</a:t>
            </a:r>
            <a:r>
              <a:rPr lang="tr-TR" sz="5600" dirty="0" smtClean="0"/>
              <a:t>.</a:t>
            </a:r>
          </a:p>
          <a:p>
            <a:endParaRPr lang="tr-TR" sz="5600" dirty="0"/>
          </a:p>
          <a:p>
            <a:r>
              <a:rPr lang="tr-TR" sz="5600" dirty="0"/>
              <a:t>8. Sulh Ceza Mahkemesi'nde görülen davanın 7. duruşmasında izolasyon çalışmasını yapan işçiler Zafer Ateş ve Hüseyin Doğan ile izolasyon çalışmasını yürüten şirket sahibi Hüseyin </a:t>
            </a:r>
            <a:r>
              <a:rPr lang="tr-TR" sz="5600" dirty="0" err="1"/>
              <a:t>Kaboğlu'nun</a:t>
            </a:r>
            <a:r>
              <a:rPr lang="tr-TR" sz="5600" dirty="0"/>
              <a:t>, "taksirle yangına neden olmak sureti ile genel güvenliğin taksir ve tehlikeye sokulması" suçunu işledikleri gerekçesiyle </a:t>
            </a:r>
            <a:r>
              <a:rPr lang="tr-TR" sz="5600" dirty="0" err="1"/>
              <a:t>TCK'nın</a:t>
            </a:r>
            <a:r>
              <a:rPr lang="tr-TR" sz="5600" dirty="0"/>
              <a:t> 171. maddesi uyarınca 1'er yıl hapisle cezalandırılmasına hükmetti</a:t>
            </a:r>
            <a:r>
              <a:rPr lang="tr-TR" sz="5600" dirty="0" smtClean="0"/>
              <a:t>.</a:t>
            </a:r>
          </a:p>
          <a:p>
            <a:r>
              <a:rPr lang="tr-TR" sz="5600" dirty="0" smtClean="0"/>
              <a:t>Sanıkların</a:t>
            </a:r>
            <a:r>
              <a:rPr lang="tr-TR" sz="5600" dirty="0"/>
              <a:t>, duruşmadaki iyi halleri ve sabıkasız oluşlarını dikkate alan hakim cezalarını 10'ar ay hapse çevirdi ve "suçun tarihi bir binaya karşı ciddi bir ihmal sonucu işlenmiş olması" nedeniyle hükmün açıklanmasının geri bırakılmasına gerek olmadığını </a:t>
            </a:r>
            <a:r>
              <a:rPr lang="tr-TR" sz="5600" dirty="0" smtClean="0"/>
              <a:t>bildirdi.</a:t>
            </a:r>
          </a:p>
          <a:p>
            <a:endParaRPr lang="tr-TR" sz="5600" dirty="0"/>
          </a:p>
          <a:p>
            <a:r>
              <a:rPr lang="tr-TR" sz="5600" dirty="0" smtClean="0"/>
              <a:t>Köse</a:t>
            </a:r>
            <a:r>
              <a:rPr lang="tr-TR" sz="5600" dirty="0"/>
              <a:t>, TCDD'ye bağlı kontrol mühendisi Ayşe </a:t>
            </a:r>
            <a:r>
              <a:rPr lang="tr-TR" sz="5600" dirty="0" err="1"/>
              <a:t>Kablan</a:t>
            </a:r>
            <a:r>
              <a:rPr lang="tr-TR" sz="5600" dirty="0"/>
              <a:t>, kontrol Amiri </a:t>
            </a:r>
            <a:r>
              <a:rPr lang="tr-TR" sz="5600" dirty="0" err="1"/>
              <a:t>Suavi</a:t>
            </a:r>
            <a:r>
              <a:rPr lang="tr-TR" sz="5600" dirty="0"/>
              <a:t> </a:t>
            </a:r>
            <a:r>
              <a:rPr lang="tr-TR" sz="5600" dirty="0" err="1"/>
              <a:t>Güray</a:t>
            </a:r>
            <a:r>
              <a:rPr lang="tr-TR" sz="5600" dirty="0"/>
              <a:t> ile izolasyon çalışmasını yürüten diğer şirket sahibi İhsan </a:t>
            </a:r>
            <a:r>
              <a:rPr lang="tr-TR" sz="5600" dirty="0" err="1"/>
              <a:t>Kaboğlu'nun</a:t>
            </a:r>
            <a:r>
              <a:rPr lang="tr-TR" sz="5600" dirty="0"/>
              <a:t>, üzerlerine atılı suçlamayla ilgili kusurları bulunmadığı gerekçesiyle ayrı ayrı </a:t>
            </a:r>
            <a:r>
              <a:rPr lang="tr-TR" sz="5600" dirty="0" err="1"/>
              <a:t>beraatlerine</a:t>
            </a:r>
            <a:r>
              <a:rPr lang="tr-TR" sz="5600" dirty="0"/>
              <a:t> hükmetti</a:t>
            </a:r>
            <a:r>
              <a:rPr lang="tr-TR" sz="5600" dirty="0" smtClean="0"/>
              <a:t>. (</a:t>
            </a:r>
            <a:r>
              <a:rPr lang="tr-TR" sz="5600" dirty="0" err="1" smtClean="0"/>
              <a:t>Bianet</a:t>
            </a:r>
            <a:r>
              <a:rPr lang="tr-TR" sz="5600" dirty="0" smtClean="0"/>
              <a:t>)</a:t>
            </a:r>
            <a:endParaRPr lang="tr-TR" sz="5600" dirty="0"/>
          </a:p>
          <a:p>
            <a:endParaRPr lang="tr-TR" dirty="0"/>
          </a:p>
        </p:txBody>
      </p:sp>
      <p:sp>
        <p:nvSpPr>
          <p:cNvPr id="4" name="3 Dikdörtgen"/>
          <p:cNvSpPr/>
          <p:nvPr/>
        </p:nvSpPr>
        <p:spPr>
          <a:xfrm>
            <a:off x="323528" y="1268760"/>
            <a:ext cx="4464496" cy="1754326"/>
          </a:xfrm>
          <a:prstGeom prst="rect">
            <a:avLst/>
          </a:prstGeom>
        </p:spPr>
        <p:txBody>
          <a:bodyPr wrap="square">
            <a:spAutoFit/>
          </a:bodyPr>
          <a:lstStyle/>
          <a:p>
            <a:r>
              <a:rPr lang="tr-TR" b="1" i="1" dirty="0" smtClean="0">
                <a:solidFill>
                  <a:srgbClr val="FF0000"/>
                </a:solidFill>
              </a:rPr>
              <a:t>HAYDARPAŞA YANGININDA FATURA İKİ İŞÇİYE KESİLDİ</a:t>
            </a:r>
            <a:endParaRPr lang="tr-TR" sz="4000" b="1" i="1" dirty="0" smtClean="0">
              <a:solidFill>
                <a:srgbClr val="FF0000"/>
              </a:solidFill>
            </a:endParaRPr>
          </a:p>
          <a:p>
            <a:r>
              <a:rPr lang="tr-TR" i="1" u="sng" dirty="0" smtClean="0"/>
              <a:t>Haydarpaşa Garı’nın çatısını kül eden yangına ilişkin hazırlanan bilirkişi raporunda fatura işçiler ve tadilatı yapan firmaya kesildi. </a:t>
            </a:r>
            <a:r>
              <a:rPr lang="tr-TR" dirty="0" smtClean="0">
                <a:hlinkClick r:id="rId2"/>
              </a:rPr>
              <a:t>Milliyet.com.tr</a:t>
            </a:r>
            <a:endParaRPr lang="tr-TR"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r"/>
            <a:r>
              <a:rPr lang="tr-TR" sz="2500" b="1" dirty="0" smtClean="0">
                <a:latin typeface="Agency FB" panose="020B0503020202020204" pitchFamily="34" charset="0"/>
              </a:rPr>
              <a:t>28 Ocak 2014</a:t>
            </a:r>
            <a:endParaRPr lang="tr-TR" sz="2500" b="1" dirty="0">
              <a:latin typeface="Agency FB" panose="020B0503020202020204" pitchFamily="34" charset="0"/>
            </a:endParaRPr>
          </a:p>
        </p:txBody>
      </p:sp>
      <p:sp>
        <p:nvSpPr>
          <p:cNvPr id="3" name="2 İçerik Yer Tutucusu"/>
          <p:cNvSpPr>
            <a:spLocks noGrp="1"/>
          </p:cNvSpPr>
          <p:nvPr>
            <p:ph idx="1"/>
          </p:nvPr>
        </p:nvSpPr>
        <p:spPr>
          <a:xfrm>
            <a:off x="5724128" y="1600200"/>
            <a:ext cx="2962672" cy="4525963"/>
          </a:xfrm>
        </p:spPr>
        <p:txBody>
          <a:bodyPr>
            <a:normAutofit fontScale="47500" lnSpcReduction="20000"/>
          </a:bodyPr>
          <a:lstStyle/>
          <a:p>
            <a:pPr algn="ctr"/>
            <a:r>
              <a:rPr lang="tr-TR" dirty="0" smtClean="0"/>
              <a:t>TCDD Emlak ve İnşaat Dairesi Başkanlığı İhale Şube Müdürlüğü tarafından 09.01.2014 tarihinde Haydarpaşa gar büyük salona asılan ilanda "Haydarpaşa gar binası çatısının yenilenmesi ile dış cephesinin temizliği ve bakımının yapılarak ahşap doğramalarının aslına uygun yenilenmesi, 5 </a:t>
            </a:r>
            <a:r>
              <a:rPr lang="tr-TR" dirty="0" err="1" smtClean="0"/>
              <a:t>no’lu</a:t>
            </a:r>
            <a:r>
              <a:rPr lang="tr-TR" dirty="0" smtClean="0"/>
              <a:t> </a:t>
            </a:r>
            <a:r>
              <a:rPr lang="tr-TR" dirty="0" smtClean="0"/>
              <a:t>bina çatısının yenilenmesi, ile dış cephesinin bakım ve onarımını yapılarak ahşap doğramalarının aslına uygun yenilenmesi" işiyle ilgili ihalenin 28.01.2014 tarihinde saat 14.30 da Ankara'da TCDD Genel Müdürlüğünde yapılacağı duyurulmuştur.</a:t>
            </a:r>
            <a:endParaRPr lang="tr-TR" dirty="0"/>
          </a:p>
        </p:txBody>
      </p:sp>
      <p:pic>
        <p:nvPicPr>
          <p:cNvPr id="48130" name="Picture 2" descr="h.pasa-cati-ihale.jpg"/>
          <p:cNvPicPr>
            <a:picLocks noChangeAspect="1" noChangeArrowheads="1"/>
          </p:cNvPicPr>
          <p:nvPr/>
        </p:nvPicPr>
        <p:blipFill>
          <a:blip r:embed="rId2" cstate="print"/>
          <a:srcRect/>
          <a:stretch>
            <a:fillRect/>
          </a:stretch>
        </p:blipFill>
        <p:spPr bwMode="auto">
          <a:xfrm>
            <a:off x="323528" y="1412776"/>
            <a:ext cx="5616624" cy="450402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000" i="1" u="sng" dirty="0" smtClean="0"/>
              <a:t>Restorasyon İhale Bedeli 12,473,000 TL</a:t>
            </a:r>
            <a:endParaRPr lang="tr-TR" sz="3000" i="1" u="sng" dirty="0"/>
          </a:p>
        </p:txBody>
      </p:sp>
      <p:pic>
        <p:nvPicPr>
          <p:cNvPr id="82946" name="Picture 2"/>
          <p:cNvPicPr>
            <a:picLocks noGrp="1" noChangeAspect="1" noChangeArrowheads="1"/>
          </p:cNvPicPr>
          <p:nvPr>
            <p:ph idx="1"/>
          </p:nvPr>
        </p:nvPicPr>
        <p:blipFill>
          <a:blip r:embed="rId2" cstate="print"/>
          <a:srcRect l="25486" t="21706" r="10495" b="16636"/>
          <a:stretch>
            <a:fillRect/>
          </a:stretch>
        </p:blipFill>
        <p:spPr bwMode="auto">
          <a:xfrm>
            <a:off x="1691680" y="1412776"/>
            <a:ext cx="5700889" cy="4392488"/>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mar-plani-tadilati.jpg"/>
          <p:cNvPicPr>
            <a:picLocks noChangeAspect="1" noChangeArrowheads="1"/>
          </p:cNvPicPr>
          <p:nvPr/>
        </p:nvPicPr>
        <p:blipFill>
          <a:blip r:embed="rId2" cstate="print"/>
          <a:srcRect/>
          <a:stretch>
            <a:fillRect/>
          </a:stretch>
        </p:blipFill>
        <p:spPr bwMode="auto">
          <a:xfrm>
            <a:off x="971600" y="2708920"/>
            <a:ext cx="7811819" cy="3343475"/>
          </a:xfrm>
          <a:prstGeom prst="rect">
            <a:avLst/>
          </a:prstGeom>
          <a:noFill/>
        </p:spPr>
      </p:pic>
      <p:sp>
        <p:nvSpPr>
          <p:cNvPr id="2" name="1 Başlık"/>
          <p:cNvSpPr>
            <a:spLocks noGrp="1"/>
          </p:cNvSpPr>
          <p:nvPr>
            <p:ph type="title"/>
          </p:nvPr>
        </p:nvSpPr>
        <p:spPr/>
        <p:txBody>
          <a:bodyPr>
            <a:normAutofit/>
          </a:bodyPr>
          <a:lstStyle/>
          <a:p>
            <a:pPr algn="r"/>
            <a:r>
              <a:rPr lang="tr-TR" sz="2500" b="1" dirty="0" smtClean="0">
                <a:latin typeface="Agency FB" panose="020B0503020202020204" pitchFamily="34" charset="0"/>
              </a:rPr>
              <a:t>07 </a:t>
            </a:r>
            <a:r>
              <a:rPr lang="tr-TR" sz="2500" b="1" dirty="0" err="1" smtClean="0">
                <a:latin typeface="Agency FB" panose="020B0503020202020204" pitchFamily="34" charset="0"/>
              </a:rPr>
              <a:t>Subat</a:t>
            </a:r>
            <a:r>
              <a:rPr lang="tr-TR" sz="2500" b="1" dirty="0" smtClean="0">
                <a:latin typeface="Agency FB" panose="020B0503020202020204" pitchFamily="34" charset="0"/>
              </a:rPr>
              <a:t> 2014</a:t>
            </a:r>
            <a:endParaRPr lang="tr-TR" sz="2500" b="1" dirty="0">
              <a:latin typeface="Agency FB" panose="020B0503020202020204" pitchFamily="34" charset="0"/>
            </a:endParaRPr>
          </a:p>
        </p:txBody>
      </p:sp>
      <p:sp>
        <p:nvSpPr>
          <p:cNvPr id="3" name="2 İçerik Yer Tutucusu"/>
          <p:cNvSpPr>
            <a:spLocks noGrp="1"/>
          </p:cNvSpPr>
          <p:nvPr>
            <p:ph idx="1"/>
          </p:nvPr>
        </p:nvSpPr>
        <p:spPr>
          <a:xfrm>
            <a:off x="611560" y="1196752"/>
            <a:ext cx="8075240" cy="1296145"/>
          </a:xfrm>
        </p:spPr>
        <p:txBody>
          <a:bodyPr>
            <a:normAutofit lnSpcReduction="10000"/>
          </a:bodyPr>
          <a:lstStyle/>
          <a:p>
            <a:endParaRPr lang="tr-TR" sz="1400" dirty="0" smtClean="0"/>
          </a:p>
          <a:p>
            <a:r>
              <a:rPr lang="tr-TR" sz="1400" dirty="0" smtClean="0"/>
              <a:t>2012 yılında İBB Belediye Meclisinde onaylanan 1/5000 ölçekli Koruma Amaçlı İmar Planına Haydarpaşa Dayanışması tarafından açılan davada bilirkişinin verdiği "İstanbul'un terası Haydarpaşa bölünemez " raporunun ardından İBB yeni plan notlarında değişiklik yaparak 07.02.2014 ila 07.03.2014 tarihleri arasında askıya çıkardı. Yeni planda notunda yeşil alan toplu taşıma peronu oldu, yeraltı otopark sayısı da artırıldı.</a:t>
            </a:r>
          </a:p>
          <a:p>
            <a:endParaRPr lang="tr-TR" sz="1400" dirty="0" smtClean="0"/>
          </a:p>
          <a:p>
            <a:endParaRPr lang="tr-TR" sz="1400" dirty="0" smtClean="0"/>
          </a:p>
          <a:p>
            <a:endParaRPr lang="tr-TR" sz="1400" dirty="0" smtClean="0"/>
          </a:p>
          <a:p>
            <a:endParaRPr lang="tr-TR" sz="1400" dirty="0" smtClean="0"/>
          </a:p>
          <a:p>
            <a:endParaRPr lang="tr-TR" sz="1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r"/>
            <a:r>
              <a:rPr lang="tr-TR" sz="2500" dirty="0" smtClean="0">
                <a:latin typeface="Agency FB" panose="020B0503020202020204" pitchFamily="34" charset="0"/>
              </a:rPr>
              <a:t>17 </a:t>
            </a:r>
            <a:r>
              <a:rPr lang="tr-TR" sz="2500" dirty="0" err="1" smtClean="0">
                <a:latin typeface="Agency FB" panose="020B0503020202020204" pitchFamily="34" charset="0"/>
              </a:rPr>
              <a:t>Subat</a:t>
            </a:r>
            <a:r>
              <a:rPr lang="tr-TR" sz="2500" dirty="0" smtClean="0">
                <a:latin typeface="Agency FB" panose="020B0503020202020204" pitchFamily="34" charset="0"/>
              </a:rPr>
              <a:t> 2014</a:t>
            </a:r>
            <a:endParaRPr lang="tr-TR" sz="2500" dirty="0">
              <a:latin typeface="Agency FB" panose="020B0503020202020204" pitchFamily="34" charset="0"/>
            </a:endParaRPr>
          </a:p>
        </p:txBody>
      </p:sp>
      <p:sp>
        <p:nvSpPr>
          <p:cNvPr id="3" name="2 İçerik Yer Tutucusu"/>
          <p:cNvSpPr>
            <a:spLocks noGrp="1"/>
          </p:cNvSpPr>
          <p:nvPr>
            <p:ph idx="1"/>
          </p:nvPr>
        </p:nvSpPr>
        <p:spPr>
          <a:xfrm>
            <a:off x="4716016" y="1340768"/>
            <a:ext cx="3960440" cy="5256584"/>
          </a:xfrm>
        </p:spPr>
        <p:txBody>
          <a:bodyPr>
            <a:normAutofit/>
          </a:bodyPr>
          <a:lstStyle/>
          <a:p>
            <a:pPr algn="ctr"/>
            <a:r>
              <a:rPr lang="tr-TR" sz="1500" dirty="0" smtClean="0"/>
              <a:t>İstanbul İli Kadıköy İlçesi Haydarpaşa garı Kadıköy Meydanı ve Çevresi 1/5000 ölçekli Koruma Amaçlı Nazım İmar Planı değişikliğine ilişkin İstanbul Büyükşehir Belediyesinin 08.10.2012 tarih 23954 sayılı kararının iptali ve yürütmenin durdurulması istemi ile Kadıköy Belediyesi geçen dönem meclis üyeleri olan Serdar Bayraktar, Mehmet Yıldız, Hakkı Sağlam ve Hasan Gör tarafından İstanbul 2.İdare mahkemesinde açılan davada mahkeme 17.02.2014 tarihinde E: 2013/881 sayılı kararı ile dava sonuna kadar yürütmenin durdurulmasına karar </a:t>
            </a:r>
            <a:r>
              <a:rPr lang="tr-TR" sz="1500" dirty="0" smtClean="0"/>
              <a:t>vermiştir.</a:t>
            </a:r>
            <a:endParaRPr lang="tr-TR" sz="1500" dirty="0"/>
          </a:p>
        </p:txBody>
      </p:sp>
      <p:pic>
        <p:nvPicPr>
          <p:cNvPr id="41986" name="Picture 2" descr="KADIKOY-ATATURK-HEYKELI-KARIARI---0003.jpg"/>
          <p:cNvPicPr>
            <a:picLocks noChangeAspect="1" noChangeArrowheads="1"/>
          </p:cNvPicPr>
          <p:nvPr/>
        </p:nvPicPr>
        <p:blipFill>
          <a:blip r:embed="rId2" cstate="print"/>
          <a:srcRect/>
          <a:stretch>
            <a:fillRect/>
          </a:stretch>
        </p:blipFill>
        <p:spPr bwMode="auto">
          <a:xfrm>
            <a:off x="827584" y="1196752"/>
            <a:ext cx="3476637" cy="50243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r"/>
            <a:r>
              <a:rPr lang="tr-TR" sz="2500" b="1" dirty="0" smtClean="0">
                <a:latin typeface="Agency FB" panose="020B0503020202020204" pitchFamily="34" charset="0"/>
              </a:rPr>
              <a:t>28 Mart 2014</a:t>
            </a:r>
            <a:endParaRPr lang="tr-TR" sz="2500" b="1" dirty="0">
              <a:latin typeface="Agency FB" panose="020B0503020202020204" pitchFamily="34" charset="0"/>
            </a:endParaRPr>
          </a:p>
        </p:txBody>
      </p:sp>
      <p:sp>
        <p:nvSpPr>
          <p:cNvPr id="3" name="2 İçerik Yer Tutucusu"/>
          <p:cNvSpPr>
            <a:spLocks noGrp="1"/>
          </p:cNvSpPr>
          <p:nvPr>
            <p:ph idx="1"/>
          </p:nvPr>
        </p:nvSpPr>
        <p:spPr>
          <a:xfrm>
            <a:off x="5980584" y="1628800"/>
            <a:ext cx="3168352" cy="4752528"/>
          </a:xfrm>
        </p:spPr>
        <p:txBody>
          <a:bodyPr>
            <a:normAutofit/>
          </a:bodyPr>
          <a:lstStyle/>
          <a:p>
            <a:pPr marL="0" indent="0" algn="ctr">
              <a:buNone/>
            </a:pPr>
            <a:r>
              <a:rPr lang="tr-TR" sz="1500" dirty="0" smtClean="0"/>
              <a:t>1/5000 ölçekli Haydarpaşa Gar, Kadıköy Meydanı ve Çevresel Koruma Amaçlı Nazım İmar Plan notlarında değişiklik yapan ve 7 Mart 2014 tarihinde askıdan inen Haydarpaşa Garı 2014 onanlı Plana Mimarlar Odası İstanbul </a:t>
            </a:r>
            <a:r>
              <a:rPr lang="tr-TR" sz="1500" dirty="0" err="1" smtClean="0"/>
              <a:t>Büyükkent</a:t>
            </a:r>
            <a:r>
              <a:rPr lang="tr-TR" sz="1500" dirty="0" smtClean="0"/>
              <a:t> Şubesi 28.03.2014 tarihinde İstanbul İdare Mahkemesinde Yürütmeyi Durdurma ve İptal İstemiyle tekrar dava açtı.</a:t>
            </a:r>
            <a:endParaRPr lang="tr-TR" sz="1500" dirty="0"/>
          </a:p>
        </p:txBody>
      </p:sp>
      <p:pic>
        <p:nvPicPr>
          <p:cNvPr id="37890" name="Picture 2" descr="plan-notlari-de__isikli__i.jpg"/>
          <p:cNvPicPr>
            <a:picLocks noChangeAspect="1" noChangeArrowheads="1"/>
          </p:cNvPicPr>
          <p:nvPr/>
        </p:nvPicPr>
        <p:blipFill>
          <a:blip r:embed="rId2" cstate="print"/>
          <a:srcRect/>
          <a:stretch>
            <a:fillRect/>
          </a:stretch>
        </p:blipFill>
        <p:spPr bwMode="auto">
          <a:xfrm>
            <a:off x="251520" y="1700808"/>
            <a:ext cx="5715972" cy="3888432"/>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6632"/>
            <a:ext cx="8229600" cy="1301006"/>
          </a:xfrm>
        </p:spPr>
        <p:txBody>
          <a:bodyPr>
            <a:normAutofit/>
          </a:bodyPr>
          <a:lstStyle/>
          <a:p>
            <a:pPr algn="r"/>
            <a:r>
              <a:rPr lang="tr-TR" sz="2500" dirty="0" smtClean="0">
                <a:latin typeface="Agency FB" panose="020B0503020202020204" pitchFamily="34" charset="0"/>
              </a:rPr>
              <a:t>13 Haziran 2014</a:t>
            </a:r>
            <a:endParaRPr lang="tr-TR" sz="2500" dirty="0">
              <a:latin typeface="Agency FB" panose="020B0503020202020204" pitchFamily="34" charset="0"/>
            </a:endParaRPr>
          </a:p>
        </p:txBody>
      </p:sp>
      <p:sp>
        <p:nvSpPr>
          <p:cNvPr id="3" name="2 İçerik Yer Tutucusu"/>
          <p:cNvSpPr>
            <a:spLocks noGrp="1"/>
          </p:cNvSpPr>
          <p:nvPr>
            <p:ph idx="1"/>
          </p:nvPr>
        </p:nvSpPr>
        <p:spPr>
          <a:xfrm>
            <a:off x="4139952" y="1844824"/>
            <a:ext cx="4762872" cy="4857403"/>
          </a:xfrm>
        </p:spPr>
        <p:txBody>
          <a:bodyPr>
            <a:normAutofit/>
          </a:bodyPr>
          <a:lstStyle/>
          <a:p>
            <a:pPr algn="ctr"/>
            <a:r>
              <a:rPr lang="tr-TR" sz="1500" dirty="0" smtClean="0"/>
              <a:t>Haydarpaşa Garı'nda gerçekleştirilecek olan "Mega şehirler ve Ticari Başkentler – </a:t>
            </a:r>
            <a:r>
              <a:rPr lang="tr-TR" sz="1500" dirty="0" err="1" smtClean="0"/>
              <a:t>Newyork'tan</a:t>
            </a:r>
            <a:r>
              <a:rPr lang="tr-TR" sz="1500" dirty="0" smtClean="0"/>
              <a:t> İstanbul'a" adlı Forum ile Haydarpaşa Gar ve çevresinin satış ve pazarlama sürecine yeniden hız kazandırılmak isteniyor.</a:t>
            </a:r>
          </a:p>
          <a:p>
            <a:pPr algn="ctr"/>
            <a:endParaRPr lang="tr-TR" sz="1500" dirty="0" smtClean="0"/>
          </a:p>
          <a:p>
            <a:pPr algn="ctr"/>
            <a:r>
              <a:rPr lang="tr-TR" sz="1500" dirty="0" smtClean="0"/>
              <a:t> </a:t>
            </a:r>
            <a:r>
              <a:rPr lang="tr-TR" sz="1500" b="1" dirty="0" smtClean="0">
                <a:solidFill>
                  <a:srgbClr val="FF0000"/>
                </a:solidFill>
              </a:rPr>
              <a:t>Haydarpaşa Dayanışması yaptığı yazılı açıklamada AKP iktidarının 2003 yılında Haydarpaşa gar'da başlayan rant ve talan girişimine bugüne kadar izin vermediklerini bundan sonrada vermeyeceklerini dile getirdi. </a:t>
            </a:r>
            <a:endParaRPr lang="tr-TR" sz="1500" b="1" dirty="0">
              <a:solidFill>
                <a:srgbClr val="FF0000"/>
              </a:solidFill>
            </a:endParaRPr>
          </a:p>
        </p:txBody>
      </p:sp>
      <p:pic>
        <p:nvPicPr>
          <p:cNvPr id="79874" name="Picture 2" descr="http://3.bp.blogspot.com/-f68Es0tnnXQ/U6AB-kHaqkI/AAAAAAAAOmM/RthVkJbx5ok/s1600/New-York-eski-Belediye-Ba%C5%9Fkan%C4%B1-Michael-Bloomberg,T%C3%BCrk-Amerikan-%C4%B0%C5%9Fadamlar%C4%B1-Derne%C4%9Fi%E2%80%99nin-Genel-Ba%C5%9Fkan%C4%B1-Zeynep-Dereli,.jpg"/>
          <p:cNvPicPr>
            <a:picLocks noChangeAspect="1" noChangeArrowheads="1"/>
          </p:cNvPicPr>
          <p:nvPr/>
        </p:nvPicPr>
        <p:blipFill>
          <a:blip r:embed="rId2" cstate="print"/>
          <a:srcRect b="18271"/>
          <a:stretch>
            <a:fillRect/>
          </a:stretch>
        </p:blipFill>
        <p:spPr bwMode="auto">
          <a:xfrm>
            <a:off x="611560" y="1556792"/>
            <a:ext cx="3243701" cy="1728192"/>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r"/>
            <a:r>
              <a:rPr lang="tr-TR" sz="2500" b="1" dirty="0" smtClean="0">
                <a:latin typeface="Agency FB" panose="020B0503020202020204" pitchFamily="34" charset="0"/>
              </a:rPr>
              <a:t>3 Eylül 2014</a:t>
            </a:r>
            <a:br>
              <a:rPr lang="tr-TR" sz="2500" b="1" dirty="0" smtClean="0">
                <a:latin typeface="Agency FB" panose="020B0503020202020204" pitchFamily="34" charset="0"/>
              </a:rPr>
            </a:br>
            <a:endParaRPr lang="tr-TR" sz="2500" dirty="0">
              <a:latin typeface="Agency FB" panose="020B0503020202020204" pitchFamily="34" charset="0"/>
            </a:endParaRPr>
          </a:p>
        </p:txBody>
      </p:sp>
      <p:sp>
        <p:nvSpPr>
          <p:cNvPr id="5" name="4 İçerik Yer Tutucusu"/>
          <p:cNvSpPr>
            <a:spLocks noGrp="1"/>
          </p:cNvSpPr>
          <p:nvPr>
            <p:ph idx="1"/>
          </p:nvPr>
        </p:nvSpPr>
        <p:spPr>
          <a:xfrm>
            <a:off x="4572000" y="1196752"/>
            <a:ext cx="4114800" cy="4929411"/>
          </a:xfrm>
        </p:spPr>
        <p:txBody>
          <a:bodyPr>
            <a:normAutofit fontScale="40000" lnSpcReduction="20000"/>
          </a:bodyPr>
          <a:lstStyle/>
          <a:p>
            <a:pPr fontAlgn="base"/>
            <a:r>
              <a:rPr lang="tr-TR" b="1" dirty="0" smtClean="0"/>
              <a:t>PROJEYE BU HALİYLE ONAY VERMİYORUZ</a:t>
            </a:r>
            <a:endParaRPr lang="tr-TR" dirty="0" smtClean="0"/>
          </a:p>
          <a:p>
            <a:pPr fontAlgn="base"/>
            <a:r>
              <a:rPr lang="tr-TR" dirty="0" smtClean="0"/>
              <a:t>Bu planlar, Çevre ve Şehircilik Bakanlığı Mesleki Hizmetler Müdürlüğü  “I. Grup Tescilli tarihi yapının planlama ile </a:t>
            </a:r>
            <a:r>
              <a:rPr lang="tr-TR" b="1" dirty="0" smtClean="0"/>
              <a:t>kontur (binanın kapladığı alan)  ve gabarisi (bina yüksekliği) değişmeme” şartı</a:t>
            </a:r>
            <a:r>
              <a:rPr lang="tr-TR" dirty="0" smtClean="0"/>
              <a:t> ile verdiği olumlu görüş yazısına </a:t>
            </a:r>
            <a:r>
              <a:rPr lang="tr-TR" b="1" dirty="0" smtClean="0"/>
              <a:t>uygun değildir.</a:t>
            </a:r>
            <a:r>
              <a:rPr lang="tr-TR" dirty="0" smtClean="0"/>
              <a:t> Söz konusu düzenleme ile binanın yüksekliği ve kapladığı alanda ciddi değişiklikler olacaktır.</a:t>
            </a:r>
          </a:p>
          <a:p>
            <a:pPr fontAlgn="base"/>
            <a:r>
              <a:rPr lang="tr-TR" dirty="0" smtClean="0"/>
              <a:t>Öte yandan </a:t>
            </a:r>
            <a:r>
              <a:rPr lang="tr-TR" b="1" dirty="0" smtClean="0"/>
              <a:t>1/5000 ölçekli Nazım İmar Planı</a:t>
            </a:r>
            <a:r>
              <a:rPr lang="tr-TR" dirty="0" smtClean="0"/>
              <a:t>na belediyemiz ve çeşitli şahıslar tarafından açılan </a:t>
            </a:r>
            <a:r>
              <a:rPr lang="tr-TR" b="1" dirty="0" smtClean="0"/>
              <a:t>dava süreçleri de devam etmektedir.</a:t>
            </a:r>
            <a:r>
              <a:rPr lang="tr-TR" dirty="0" smtClean="0"/>
              <a:t>  İstanbul 2. İdare Mahkemesi 1/5000 ölçekli Koruma Amaçlı Nazım İmar Planının Fuar Alanı Fonksiyonuna ilişkin kısmının iptaline karar vermiştir. Ayrıca bu plana uygun henüz 1/1000 ölçekli uygulama imar planları yapılmamıştır.</a:t>
            </a:r>
          </a:p>
          <a:p>
            <a:pPr fontAlgn="base"/>
            <a:r>
              <a:rPr lang="tr-TR" dirty="0" smtClean="0"/>
              <a:t>Bu nedenle yasal olarak plan süreçleri tamamlanmayan ve eski eser binaya ilave yapılaşma getiren bir restorasyon projesine </a:t>
            </a:r>
            <a:r>
              <a:rPr lang="tr-TR" b="1" dirty="0" smtClean="0"/>
              <a:t>onay vermemiz mümkün değildir.</a:t>
            </a:r>
            <a:endParaRPr lang="tr-TR" dirty="0" smtClean="0"/>
          </a:p>
          <a:p>
            <a:pPr fontAlgn="base"/>
            <a:r>
              <a:rPr lang="tr-TR" dirty="0" smtClean="0"/>
              <a:t>Devlet Demiryolları İşletmesi Genel Müdürlüğü’nün “HAYDARPAŞA GAR </a:t>
            </a:r>
            <a:r>
              <a:rPr lang="tr-TR" dirty="0" err="1" smtClean="0"/>
              <a:t>BİNASI”nın</a:t>
            </a:r>
            <a:r>
              <a:rPr lang="tr-TR" dirty="0" smtClean="0"/>
              <a:t> </a:t>
            </a:r>
            <a:r>
              <a:rPr lang="tr-TR" dirty="0" err="1" smtClean="0"/>
              <a:t>rölöve</a:t>
            </a:r>
            <a:r>
              <a:rPr lang="tr-TR" dirty="0" smtClean="0"/>
              <a:t>, restitüsyon, restorasyonu ile ilgili </a:t>
            </a:r>
            <a:r>
              <a:rPr lang="tr-TR" b="1" dirty="0" smtClean="0"/>
              <a:t>ruhsat başvurusu belediyemiz tarafından </a:t>
            </a:r>
            <a:r>
              <a:rPr lang="tr-TR" b="1" dirty="0" err="1" smtClean="0"/>
              <a:t>red</a:t>
            </a:r>
            <a:r>
              <a:rPr lang="tr-TR" b="1" dirty="0" smtClean="0"/>
              <a:t> edilmiştir.</a:t>
            </a:r>
            <a:endParaRPr lang="tr-TR" dirty="0" smtClean="0"/>
          </a:p>
          <a:p>
            <a:pPr fontAlgn="base"/>
            <a:r>
              <a:rPr lang="tr-TR" b="1" dirty="0" err="1" smtClean="0"/>
              <a:t>Aykurt</a:t>
            </a:r>
            <a:r>
              <a:rPr lang="tr-TR" b="1" dirty="0" smtClean="0"/>
              <a:t> NUHOĞLU</a:t>
            </a:r>
            <a:endParaRPr lang="tr-TR" dirty="0" smtClean="0"/>
          </a:p>
          <a:p>
            <a:pPr fontAlgn="base"/>
            <a:r>
              <a:rPr lang="tr-TR" b="1" dirty="0" smtClean="0"/>
              <a:t>Kadıköy Belediye Başkanı</a:t>
            </a:r>
            <a:endParaRPr lang="tr-TR" dirty="0" smtClean="0"/>
          </a:p>
          <a:p>
            <a:endParaRPr lang="tr-TR" dirty="0"/>
          </a:p>
        </p:txBody>
      </p:sp>
      <p:sp>
        <p:nvSpPr>
          <p:cNvPr id="6" name="5 Dikdörtgen"/>
          <p:cNvSpPr/>
          <p:nvPr/>
        </p:nvSpPr>
        <p:spPr>
          <a:xfrm>
            <a:off x="611560" y="1124743"/>
            <a:ext cx="3816424" cy="4893647"/>
          </a:xfrm>
          <a:prstGeom prst="rect">
            <a:avLst/>
          </a:prstGeom>
        </p:spPr>
        <p:txBody>
          <a:bodyPr wrap="square">
            <a:spAutoFit/>
          </a:bodyPr>
          <a:lstStyle/>
          <a:p>
            <a:pPr fontAlgn="base"/>
            <a:r>
              <a:rPr lang="tr-TR" sz="1200" dirty="0" smtClean="0"/>
              <a:t>Demiryolları İşletmesi Genel Müdürlüğü’nden gelen yazıda “HAYDARPAŞA GAR BİNASI” ve MÜŞTEMİLATI olan “V NO’LU ESKİ LİMAN VE GÜMRÜK BİNASI” </a:t>
            </a:r>
            <a:r>
              <a:rPr lang="tr-TR" sz="1200" dirty="0" err="1" smtClean="0"/>
              <a:t>nın</a:t>
            </a:r>
            <a:r>
              <a:rPr lang="tr-TR" sz="1200" dirty="0" smtClean="0"/>
              <a:t> </a:t>
            </a:r>
            <a:r>
              <a:rPr lang="tr-TR" sz="1200" dirty="0" err="1" smtClean="0"/>
              <a:t>rölöve</a:t>
            </a:r>
            <a:r>
              <a:rPr lang="tr-TR" sz="1200" dirty="0" smtClean="0"/>
              <a:t>, restitüsyon, restorasyon projelerinin V Numaralı Kültür Varlıklarını Koruma Bölge Kurulu tarafından onaylandığı belirtilerek “Yapı Ruhsatı” düzenlenmesi talep edilmiştir.</a:t>
            </a:r>
          </a:p>
          <a:p>
            <a:pPr fontAlgn="base"/>
            <a:r>
              <a:rPr lang="tr-TR" sz="1200" dirty="0" smtClean="0"/>
              <a:t>Ancak; Kurul tarafından </a:t>
            </a:r>
            <a:r>
              <a:rPr lang="tr-TR" sz="1200" dirty="0" err="1" smtClean="0"/>
              <a:t>tasdiklenen</a:t>
            </a:r>
            <a:r>
              <a:rPr lang="tr-TR" sz="1200" dirty="0" smtClean="0"/>
              <a:t> restorasyon projeleri, restorasyon müdahale paftaları incelendiğinde;</a:t>
            </a:r>
          </a:p>
          <a:p>
            <a:pPr fontAlgn="base"/>
            <a:r>
              <a:rPr lang="tr-TR" sz="1200" dirty="0" smtClean="0"/>
              <a:t>Çatı Arası döşemesinin çelik sistemle yükseltilerek </a:t>
            </a:r>
            <a:r>
              <a:rPr lang="tr-TR" sz="1200" b="1" dirty="0" smtClean="0"/>
              <a:t>gabarinin (binanın yüksekliği) değiştirildiği</a:t>
            </a:r>
            <a:r>
              <a:rPr lang="tr-TR" sz="1200" dirty="0" smtClean="0"/>
              <a:t> ve çatıya gelen yük sebebiyle statik sistemin yeniden hesaplanması gerektiği,</a:t>
            </a:r>
          </a:p>
          <a:p>
            <a:pPr fontAlgn="base"/>
            <a:r>
              <a:rPr lang="tr-TR" sz="1200" dirty="0" smtClean="0"/>
              <a:t>Daha önce fonksiyonu olmayan çatı arasına; sergi salonu, kafeterya, konferans salonu fonksiyonu verilerek </a:t>
            </a:r>
            <a:r>
              <a:rPr lang="tr-TR" sz="1200" b="1" dirty="0" smtClean="0"/>
              <a:t>statik yük hesabının değiştirildiği,</a:t>
            </a:r>
            <a:endParaRPr lang="tr-TR" sz="1200" dirty="0" smtClean="0"/>
          </a:p>
          <a:p>
            <a:pPr fontAlgn="base"/>
            <a:r>
              <a:rPr lang="tr-TR" sz="1200" dirty="0" smtClean="0"/>
              <a:t>Yangın merdiveninin çatıya çıkarılarak bu alanda döşemenin kesildiği,</a:t>
            </a:r>
          </a:p>
          <a:p>
            <a:pPr fontAlgn="base"/>
            <a:r>
              <a:rPr lang="tr-TR" sz="1200" b="1" dirty="0" smtClean="0"/>
              <a:t>Yeni asansör ilavesi</a:t>
            </a:r>
            <a:r>
              <a:rPr lang="tr-TR" sz="1200" dirty="0" smtClean="0"/>
              <a:t> yapılarak döşemelerin her katta açılarak statik sistemin bu bölümde değiştirildiği,</a:t>
            </a:r>
          </a:p>
          <a:p>
            <a:pPr fontAlgn="base"/>
            <a:r>
              <a:rPr lang="tr-TR" sz="1200" b="1" dirty="0" smtClean="0"/>
              <a:t>İç avluda şeffaf asansör</a:t>
            </a:r>
            <a:r>
              <a:rPr lang="tr-TR" sz="1200" dirty="0" smtClean="0"/>
              <a:t> ve </a:t>
            </a:r>
            <a:r>
              <a:rPr lang="tr-TR" sz="1200" b="1" dirty="0" smtClean="0"/>
              <a:t>bağlantı köprüsü</a:t>
            </a:r>
            <a:r>
              <a:rPr lang="tr-TR" sz="1200" dirty="0" smtClean="0"/>
              <a:t> ile çatı arasına kadar </a:t>
            </a:r>
            <a:r>
              <a:rPr lang="tr-TR" sz="1200" b="1" dirty="0" smtClean="0"/>
              <a:t>yeni ilave yapılaşma</a:t>
            </a:r>
            <a:r>
              <a:rPr lang="tr-TR" sz="1200" dirty="0" smtClean="0"/>
              <a:t> olduğu,</a:t>
            </a:r>
          </a:p>
          <a:p>
            <a:pPr fontAlgn="base"/>
            <a:r>
              <a:rPr lang="tr-TR" sz="1200" dirty="0" smtClean="0"/>
              <a:t>Avlunun üzerini tamamen kapatan bir çatı örtüsü ile binanın bu cephesinde, </a:t>
            </a:r>
            <a:r>
              <a:rPr lang="tr-TR" sz="1200" b="1" dirty="0" smtClean="0"/>
              <a:t>görünüşün tamamen değiştirildiğini</a:t>
            </a:r>
            <a:r>
              <a:rPr lang="tr-TR" sz="1200" dirty="0" smtClean="0"/>
              <a:t>, bu örtünün çözümü itibariyle yeni bir yapılaşma içerdiği ve statik sistem çözümü gerektirdiği görülmektedir.</a:t>
            </a:r>
            <a:endParaRPr lang="tr-TR"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83568" y="4581128"/>
            <a:ext cx="7920880" cy="1754326"/>
          </a:xfrm>
          <a:prstGeom prst="rect">
            <a:avLst/>
          </a:prstGeom>
          <a:noFill/>
        </p:spPr>
        <p:txBody>
          <a:bodyPr wrap="square" rtlCol="0">
            <a:spAutoFit/>
          </a:bodyPr>
          <a:lstStyle/>
          <a:p>
            <a:r>
              <a:rPr lang="tr-TR" sz="1500" dirty="0"/>
              <a:t>‘Kurtarılmak’ için otel yapılarak sermayeye peşkeş çekileceğini dönemin belediye başkanı tarafından ‘müjdemi isterim’ diyerek duyurduğu Haydarpaşa Garı,  "Bunca kilometre demiryolu yaptım memlekete, çelik rayların ucu Haydarpaşa'da. Koca binalarıyla liman yaptım yine belli değil. Bana o rayların denize kavuştuğu yere öyle bir bina yapın ki, ümmetim baktığında 'Buradan bindin mi hiç inmeden Mekke'ye kadar gidilir' desin"... Osmanlı padişahı 2. Abdülhamid'in bu sözlerini içeren emri üzerine 106 yıl önce yaptırıldı, o günden bu yana tarihi binası ve eşyalarıyla yıllara meydan okuyor.</a:t>
            </a:r>
          </a:p>
          <a:p>
            <a:endParaRPr lang="tr-TR" dirty="0"/>
          </a:p>
        </p:txBody>
      </p:sp>
      <p:pic>
        <p:nvPicPr>
          <p:cNvPr id="3074" name="Picture 2" descr="C:\Users\Öncül\Desktop\1-siyah-beyaz-hattı-haydarpasa-tren-istasyonu-ga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688454"/>
            <a:ext cx="5486400"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8777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r"/>
            <a:r>
              <a:rPr lang="tr-TR" sz="2500" b="1" dirty="0" smtClean="0">
                <a:latin typeface="Agency FB" panose="020B0503020202020204" pitchFamily="34" charset="0"/>
              </a:rPr>
              <a:t>2  Ekim 2014 </a:t>
            </a:r>
            <a:endParaRPr lang="tr-TR" sz="2500" b="1" dirty="0">
              <a:latin typeface="Agency FB" panose="020B0503020202020204" pitchFamily="34" charset="0"/>
            </a:endParaRPr>
          </a:p>
        </p:txBody>
      </p:sp>
      <p:pic>
        <p:nvPicPr>
          <p:cNvPr id="4" name="Picture 2" descr="https://scontent-a.xx.fbcdn.net/hphotos-xpa1/v/t1.0-9/10574531_1496632720604895_1485596096901345309_n.jpg?oh=89ea03e98fe4abb399aabc7f3d29cd0e&amp;oe=54D3AAB8"/>
          <p:cNvPicPr>
            <a:picLocks noGrp="1" noChangeAspect="1" noChangeArrowheads="1"/>
          </p:cNvPicPr>
          <p:nvPr>
            <p:ph idx="1"/>
          </p:nvPr>
        </p:nvPicPr>
        <p:blipFill>
          <a:blip r:embed="rId2" cstate="print"/>
          <a:srcRect/>
          <a:stretch>
            <a:fillRect/>
          </a:stretch>
        </p:blipFill>
        <p:spPr bwMode="auto">
          <a:xfrm>
            <a:off x="323528" y="1124744"/>
            <a:ext cx="5328592" cy="5222233"/>
          </a:xfrm>
          <a:prstGeom prst="rect">
            <a:avLst/>
          </a:prstGeom>
          <a:noFill/>
        </p:spPr>
      </p:pic>
      <p:pic>
        <p:nvPicPr>
          <p:cNvPr id="52226" name="Picture 2" descr="https://scontent-a.xx.fbcdn.net/hphotos-xpa1/v/t1.0-9/10340150_1497646547170179_7313411662593061620_n.jpg?oh=5779b3e9441e5eb5be7db12eb270b872&amp;oe=54D51EC2"/>
          <p:cNvPicPr>
            <a:picLocks noChangeAspect="1" noChangeArrowheads="1"/>
          </p:cNvPicPr>
          <p:nvPr/>
        </p:nvPicPr>
        <p:blipFill>
          <a:blip r:embed="rId3" cstate="print"/>
          <a:srcRect/>
          <a:stretch>
            <a:fillRect/>
          </a:stretch>
        </p:blipFill>
        <p:spPr bwMode="auto">
          <a:xfrm>
            <a:off x="5868144" y="2708920"/>
            <a:ext cx="3072340" cy="2304256"/>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3250" name="Picture 2"/>
          <p:cNvPicPr>
            <a:picLocks noGrp="1" noChangeAspect="1" noChangeArrowheads="1"/>
          </p:cNvPicPr>
          <p:nvPr>
            <p:ph idx="1"/>
          </p:nvPr>
        </p:nvPicPr>
        <p:blipFill>
          <a:blip r:embed="rId2" cstate="print"/>
          <a:srcRect/>
          <a:stretch>
            <a:fillRect/>
          </a:stretch>
        </p:blipFill>
        <p:spPr bwMode="auto">
          <a:xfrm rot="10800000">
            <a:off x="539551" y="459220"/>
            <a:ext cx="8375721" cy="59221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5298" name="Picture 2"/>
          <p:cNvPicPr>
            <a:picLocks noGrp="1" noChangeAspect="1" noChangeArrowheads="1"/>
          </p:cNvPicPr>
          <p:nvPr>
            <p:ph idx="1"/>
          </p:nvPr>
        </p:nvPicPr>
        <p:blipFill>
          <a:blip r:embed="rId2" cstate="print"/>
          <a:srcRect/>
          <a:stretch>
            <a:fillRect/>
          </a:stretch>
        </p:blipFill>
        <p:spPr bwMode="auto">
          <a:xfrm rot="10800000">
            <a:off x="251520" y="188640"/>
            <a:ext cx="8712968" cy="63367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6322" name="Picture 2" descr="C:\Users\Mücella\Desktop\TCDD ALANI-HAYDARPAŞA-TASARIM PROJESİ-OCAK 2013\20140620122617_00004.jpg"/>
          <p:cNvPicPr>
            <a:picLocks noGrp="1" noChangeAspect="1" noChangeArrowheads="1"/>
          </p:cNvPicPr>
          <p:nvPr>
            <p:ph idx="1"/>
          </p:nvPr>
        </p:nvPicPr>
        <p:blipFill>
          <a:blip r:embed="rId2" cstate="print"/>
          <a:srcRect/>
          <a:stretch>
            <a:fillRect/>
          </a:stretch>
        </p:blipFill>
        <p:spPr bwMode="auto">
          <a:xfrm rot="10800000">
            <a:off x="395535" y="359921"/>
            <a:ext cx="8352928" cy="5905991"/>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66563" name="Picture 3"/>
          <p:cNvPicPr>
            <a:picLocks noGrp="1" noChangeAspect="1" noChangeArrowheads="1"/>
          </p:cNvPicPr>
          <p:nvPr>
            <p:ph idx="1"/>
          </p:nvPr>
        </p:nvPicPr>
        <p:blipFill>
          <a:blip r:embed="rId2" cstate="print"/>
          <a:srcRect/>
          <a:stretch>
            <a:fillRect/>
          </a:stretch>
        </p:blipFill>
        <p:spPr bwMode="auto">
          <a:xfrm>
            <a:off x="323528" y="476672"/>
            <a:ext cx="8236014" cy="58233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65538" name="Picture 2"/>
          <p:cNvPicPr>
            <a:picLocks noGrp="1" noChangeAspect="1" noChangeArrowheads="1"/>
          </p:cNvPicPr>
          <p:nvPr>
            <p:ph idx="1"/>
          </p:nvPr>
        </p:nvPicPr>
        <p:blipFill>
          <a:blip r:embed="rId2" cstate="print"/>
          <a:srcRect/>
          <a:stretch>
            <a:fillRect/>
          </a:stretch>
        </p:blipFill>
        <p:spPr bwMode="auto">
          <a:xfrm rot="10800000">
            <a:off x="17157" y="260648"/>
            <a:ext cx="9126842" cy="65973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7346" name="Picture 2"/>
          <p:cNvPicPr>
            <a:picLocks noGrp="1" noChangeAspect="1" noChangeArrowheads="1"/>
          </p:cNvPicPr>
          <p:nvPr>
            <p:ph idx="1"/>
          </p:nvPr>
        </p:nvPicPr>
        <p:blipFill>
          <a:blip r:embed="rId2" cstate="print"/>
          <a:srcRect/>
          <a:stretch>
            <a:fillRect/>
          </a:stretch>
        </p:blipFill>
        <p:spPr bwMode="auto">
          <a:xfrm rot="10800000">
            <a:off x="179512" y="548680"/>
            <a:ext cx="8719678" cy="61653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64514" name="Picture 2"/>
          <p:cNvPicPr>
            <a:picLocks noGrp="1" noChangeAspect="1" noChangeArrowheads="1"/>
          </p:cNvPicPr>
          <p:nvPr>
            <p:ph idx="1"/>
          </p:nvPr>
        </p:nvPicPr>
        <p:blipFill>
          <a:blip r:embed="rId2" cstate="print"/>
          <a:srcRect/>
          <a:stretch>
            <a:fillRect/>
          </a:stretch>
        </p:blipFill>
        <p:spPr bwMode="auto">
          <a:xfrm>
            <a:off x="179512" y="260648"/>
            <a:ext cx="8820472" cy="60737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9394" name="Picture 2"/>
          <p:cNvPicPr>
            <a:picLocks noGrp="1" noChangeAspect="1" noChangeArrowheads="1"/>
          </p:cNvPicPr>
          <p:nvPr>
            <p:ph idx="1"/>
          </p:nvPr>
        </p:nvPicPr>
        <p:blipFill>
          <a:blip r:embed="rId2" cstate="print"/>
          <a:srcRect/>
          <a:stretch>
            <a:fillRect/>
          </a:stretch>
        </p:blipFill>
        <p:spPr bwMode="auto">
          <a:xfrm>
            <a:off x="299525" y="1052736"/>
            <a:ext cx="8704967" cy="48965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60418" name="Picture 2"/>
          <p:cNvPicPr>
            <a:picLocks noGrp="1" noChangeAspect="1" noChangeArrowheads="1"/>
          </p:cNvPicPr>
          <p:nvPr>
            <p:ph idx="1"/>
          </p:nvPr>
        </p:nvPicPr>
        <p:blipFill>
          <a:blip r:embed="rId2" cstate="print"/>
          <a:srcRect/>
          <a:stretch>
            <a:fillRect/>
          </a:stretch>
        </p:blipFill>
        <p:spPr bwMode="auto">
          <a:xfrm rot="10800000">
            <a:off x="134416" y="332654"/>
            <a:ext cx="8860251" cy="62646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95536" y="4768197"/>
            <a:ext cx="8352928" cy="1938992"/>
          </a:xfrm>
          <a:prstGeom prst="rect">
            <a:avLst/>
          </a:prstGeom>
          <a:noFill/>
        </p:spPr>
        <p:txBody>
          <a:bodyPr wrap="square" rtlCol="0">
            <a:spAutoFit/>
          </a:bodyPr>
          <a:lstStyle/>
          <a:p>
            <a:pPr algn="ctr"/>
            <a:r>
              <a:rPr lang="en-US" sz="1500" dirty="0" err="1"/>
              <a:t>Yapımına</a:t>
            </a:r>
            <a:r>
              <a:rPr lang="en-US" sz="1500" dirty="0"/>
              <a:t> 30 </a:t>
            </a:r>
            <a:r>
              <a:rPr lang="en-US" sz="1500" dirty="0" err="1"/>
              <a:t>Mayıs</a:t>
            </a:r>
            <a:r>
              <a:rPr lang="en-US" sz="1500" dirty="0"/>
              <a:t> 1906 </a:t>
            </a:r>
            <a:r>
              <a:rPr lang="en-US" sz="1500" dirty="0" err="1"/>
              <a:t>yılında</a:t>
            </a:r>
            <a:r>
              <a:rPr lang="en-US" sz="1500" dirty="0"/>
              <a:t> </a:t>
            </a:r>
            <a:r>
              <a:rPr lang="en-US" sz="1500" dirty="0" err="1"/>
              <a:t>başlanan</a:t>
            </a:r>
            <a:r>
              <a:rPr lang="en-US" sz="1500" dirty="0"/>
              <a:t>, 19 </a:t>
            </a:r>
            <a:r>
              <a:rPr lang="en-US" sz="1500" dirty="0" err="1"/>
              <a:t>Ağustos</a:t>
            </a:r>
            <a:r>
              <a:rPr lang="en-US" sz="1500" dirty="0"/>
              <a:t> 1908 </a:t>
            </a:r>
            <a:r>
              <a:rPr lang="en-US" sz="1500" dirty="0" err="1"/>
              <a:t>yılında</a:t>
            </a:r>
            <a:r>
              <a:rPr lang="en-US" sz="1500" dirty="0"/>
              <a:t> </a:t>
            </a:r>
            <a:r>
              <a:rPr lang="en-US" sz="1500" dirty="0" err="1"/>
              <a:t>tamamlanan</a:t>
            </a:r>
            <a:r>
              <a:rPr lang="en-US" sz="1500" dirty="0"/>
              <a:t> </a:t>
            </a:r>
            <a:r>
              <a:rPr lang="tr-TR" sz="1500" dirty="0" err="1"/>
              <a:t>g</a:t>
            </a:r>
            <a:r>
              <a:rPr lang="en-US" sz="1500" dirty="0" err="1" smtClean="0"/>
              <a:t>arın</a:t>
            </a:r>
            <a:r>
              <a:rPr lang="en-US" sz="1500" dirty="0"/>
              <a:t>, </a:t>
            </a:r>
            <a:r>
              <a:rPr lang="en-US" sz="1500" dirty="0" err="1"/>
              <a:t>mimarlığını</a:t>
            </a:r>
            <a:r>
              <a:rPr lang="en-US" sz="1500" dirty="0"/>
              <a:t> </a:t>
            </a:r>
            <a:r>
              <a:rPr lang="en-US" sz="1500" dirty="0" err="1"/>
              <a:t>iki</a:t>
            </a:r>
            <a:r>
              <a:rPr lang="en-US" sz="1500" dirty="0"/>
              <a:t> </a:t>
            </a:r>
            <a:r>
              <a:rPr lang="en-US" sz="1500" dirty="0" err="1"/>
              <a:t>Alman</a:t>
            </a:r>
            <a:r>
              <a:rPr lang="en-US" sz="1500" dirty="0"/>
              <a:t>; Otto Ritter ve </a:t>
            </a:r>
            <a:r>
              <a:rPr lang="en-US" sz="1500" dirty="0" err="1"/>
              <a:t>Helmuth</a:t>
            </a:r>
            <a:r>
              <a:rPr lang="en-US" sz="1500" dirty="0"/>
              <a:t> </a:t>
            </a:r>
            <a:r>
              <a:rPr lang="en-US" sz="1500" dirty="0" err="1"/>
              <a:t>Cuno</a:t>
            </a:r>
            <a:r>
              <a:rPr lang="en-US" sz="1500" dirty="0"/>
              <a:t> </a:t>
            </a:r>
            <a:r>
              <a:rPr lang="en-US" sz="1500" dirty="0" err="1"/>
              <a:t>üstlenir</a:t>
            </a:r>
            <a:r>
              <a:rPr lang="en-US" sz="1500" dirty="0"/>
              <a:t>. </a:t>
            </a:r>
            <a:r>
              <a:rPr lang="en-US" sz="1500" dirty="0" err="1"/>
              <a:t>İnşaat</a:t>
            </a:r>
            <a:r>
              <a:rPr lang="en-US" sz="1500" dirty="0"/>
              <a:t> </a:t>
            </a:r>
            <a:r>
              <a:rPr lang="en-US" sz="1500" dirty="0" err="1"/>
              <a:t>çalışmalarını</a:t>
            </a:r>
            <a:r>
              <a:rPr lang="en-US" sz="1500" dirty="0"/>
              <a:t> Anadolu </a:t>
            </a:r>
            <a:r>
              <a:rPr lang="en-US" sz="1500" dirty="0" err="1"/>
              <a:t>Bağdat</a:t>
            </a:r>
            <a:r>
              <a:rPr lang="en-US" sz="1500" dirty="0"/>
              <a:t> </a:t>
            </a:r>
            <a:r>
              <a:rPr lang="en-US" sz="1500" dirty="0" err="1"/>
              <a:t>adı</a:t>
            </a:r>
            <a:r>
              <a:rPr lang="en-US" sz="1500" dirty="0"/>
              <a:t> </a:t>
            </a:r>
            <a:r>
              <a:rPr lang="en-US" sz="1500" dirty="0" err="1"/>
              <a:t>altında</a:t>
            </a:r>
            <a:r>
              <a:rPr lang="en-US" sz="1500" dirty="0"/>
              <a:t> </a:t>
            </a:r>
            <a:r>
              <a:rPr lang="en-US" sz="1500" dirty="0" err="1"/>
              <a:t>bir</a:t>
            </a:r>
            <a:r>
              <a:rPr lang="en-US" sz="1500" dirty="0"/>
              <a:t> </a:t>
            </a:r>
            <a:r>
              <a:rPr lang="en-US" sz="1500" dirty="0" err="1"/>
              <a:t>Alman</a:t>
            </a:r>
            <a:r>
              <a:rPr lang="en-US" sz="1500" dirty="0"/>
              <a:t> </a:t>
            </a:r>
            <a:r>
              <a:rPr lang="en-US" sz="1500" dirty="0" err="1"/>
              <a:t>şirketi</a:t>
            </a:r>
            <a:r>
              <a:rPr lang="en-US" sz="1500" dirty="0"/>
              <a:t> </a:t>
            </a:r>
            <a:r>
              <a:rPr lang="en-US" sz="1500" dirty="0" err="1"/>
              <a:t>gerçekleştirir</a:t>
            </a:r>
            <a:r>
              <a:rPr lang="en-US" sz="1500" dirty="0"/>
              <a:t>. Gar </a:t>
            </a:r>
            <a:r>
              <a:rPr lang="en-US" sz="1500" dirty="0" err="1"/>
              <a:t>binası</a:t>
            </a:r>
            <a:r>
              <a:rPr lang="en-US" sz="1500" dirty="0"/>
              <a:t> </a:t>
            </a:r>
            <a:r>
              <a:rPr lang="en-US" sz="1500" dirty="0" err="1"/>
              <a:t>başlangıçta</a:t>
            </a:r>
            <a:r>
              <a:rPr lang="en-US" sz="1500" dirty="0"/>
              <a:t> 2525 m2 </a:t>
            </a:r>
            <a:r>
              <a:rPr lang="en-US" sz="1500" dirty="0" err="1"/>
              <a:t>alana</a:t>
            </a:r>
            <a:r>
              <a:rPr lang="en-US" sz="1500" dirty="0"/>
              <a:t> </a:t>
            </a:r>
            <a:r>
              <a:rPr lang="en-US" sz="1500" dirty="0" err="1"/>
              <a:t>kurulmuş</a:t>
            </a:r>
            <a:r>
              <a:rPr lang="en-US" sz="1500" dirty="0"/>
              <a:t> ve </a:t>
            </a:r>
            <a:r>
              <a:rPr lang="en-US" sz="1500" dirty="0" err="1"/>
              <a:t>bugünkü</a:t>
            </a:r>
            <a:r>
              <a:rPr lang="en-US" sz="1500" dirty="0"/>
              <a:t> </a:t>
            </a:r>
            <a:r>
              <a:rPr lang="en-US" sz="1500" dirty="0" err="1"/>
              <a:t>kapalı</a:t>
            </a:r>
            <a:r>
              <a:rPr lang="en-US" sz="1500" dirty="0"/>
              <a:t> </a:t>
            </a:r>
            <a:r>
              <a:rPr lang="en-US" sz="1500" dirty="0" err="1"/>
              <a:t>kısımları</a:t>
            </a:r>
            <a:r>
              <a:rPr lang="en-US" sz="1500" dirty="0"/>
              <a:t> </a:t>
            </a:r>
            <a:r>
              <a:rPr lang="en-US" sz="1500" dirty="0" err="1"/>
              <a:t>ile</a:t>
            </a:r>
            <a:r>
              <a:rPr lang="en-US" sz="1500" dirty="0"/>
              <a:t> </a:t>
            </a:r>
            <a:r>
              <a:rPr lang="en-US" sz="1500" dirty="0" err="1"/>
              <a:t>birlikte</a:t>
            </a:r>
            <a:r>
              <a:rPr lang="en-US" sz="1500" dirty="0"/>
              <a:t> 3836 m2’lik </a:t>
            </a:r>
            <a:r>
              <a:rPr lang="en-US" sz="1500" dirty="0" err="1"/>
              <a:t>bir</a:t>
            </a:r>
            <a:r>
              <a:rPr lang="en-US" sz="1500" dirty="0"/>
              <a:t> </a:t>
            </a:r>
            <a:r>
              <a:rPr lang="en-US" sz="1500" dirty="0" err="1"/>
              <a:t>alana</a:t>
            </a:r>
            <a:r>
              <a:rPr lang="en-US" sz="1500" dirty="0"/>
              <a:t> </a:t>
            </a:r>
            <a:r>
              <a:rPr lang="en-US" sz="1500" dirty="0" err="1"/>
              <a:t>yayılmıştır</a:t>
            </a:r>
            <a:r>
              <a:rPr lang="en-US" sz="1500" dirty="0"/>
              <a:t>. </a:t>
            </a:r>
            <a:r>
              <a:rPr lang="en-US" sz="1500" dirty="0" err="1"/>
              <a:t>İnşaatta</a:t>
            </a:r>
            <a:r>
              <a:rPr lang="en-US" sz="1500" dirty="0"/>
              <a:t> 2500 m3 </a:t>
            </a:r>
            <a:r>
              <a:rPr lang="en-US" sz="1500" dirty="0" err="1"/>
              <a:t>lefke</a:t>
            </a:r>
            <a:r>
              <a:rPr lang="en-US" sz="1500" dirty="0"/>
              <a:t> </a:t>
            </a:r>
            <a:r>
              <a:rPr lang="en-US" sz="1500" dirty="0" err="1"/>
              <a:t>taşı</a:t>
            </a:r>
            <a:r>
              <a:rPr lang="en-US" sz="1500" dirty="0"/>
              <a:t>, 13000 m3 </a:t>
            </a:r>
            <a:r>
              <a:rPr lang="en-US" sz="1500" dirty="0" err="1"/>
              <a:t>beton</a:t>
            </a:r>
            <a:r>
              <a:rPr lang="en-US" sz="1500" dirty="0"/>
              <a:t>, 1140 ton </a:t>
            </a:r>
            <a:r>
              <a:rPr lang="en-US" sz="1500" dirty="0" err="1"/>
              <a:t>demir</a:t>
            </a:r>
            <a:r>
              <a:rPr lang="en-US" sz="1500" dirty="0"/>
              <a:t>, 520 m3 </a:t>
            </a:r>
            <a:r>
              <a:rPr lang="en-US" sz="1500" dirty="0" err="1"/>
              <a:t>kereste</a:t>
            </a:r>
            <a:r>
              <a:rPr lang="en-US" sz="1500" dirty="0"/>
              <a:t>, 19000 </a:t>
            </a:r>
            <a:r>
              <a:rPr lang="en-US" sz="1500" dirty="0" err="1"/>
              <a:t>metre</a:t>
            </a:r>
            <a:r>
              <a:rPr lang="en-US" sz="1500" dirty="0"/>
              <a:t> </a:t>
            </a:r>
            <a:r>
              <a:rPr lang="en-US" sz="1500" dirty="0" err="1"/>
              <a:t>sert</a:t>
            </a:r>
            <a:r>
              <a:rPr lang="en-US" sz="1500" dirty="0"/>
              <a:t> </a:t>
            </a:r>
            <a:r>
              <a:rPr lang="en-US" sz="1500" dirty="0" err="1"/>
              <a:t>ağaç</a:t>
            </a:r>
            <a:r>
              <a:rPr lang="en-US" sz="1500" dirty="0"/>
              <a:t> ve 6200 m2 </a:t>
            </a:r>
            <a:r>
              <a:rPr lang="en-US" sz="1500" dirty="0" err="1"/>
              <a:t>arduvaz</a:t>
            </a:r>
            <a:r>
              <a:rPr lang="en-US" sz="1500" dirty="0"/>
              <a:t> </a:t>
            </a:r>
            <a:r>
              <a:rPr lang="en-US" sz="1500" dirty="0" err="1"/>
              <a:t>çatı</a:t>
            </a:r>
            <a:r>
              <a:rPr lang="en-US" sz="1500" dirty="0"/>
              <a:t> </a:t>
            </a:r>
            <a:r>
              <a:rPr lang="en-US" sz="1500" dirty="0" err="1"/>
              <a:t>kaplaması</a:t>
            </a:r>
            <a:r>
              <a:rPr lang="en-US" sz="1500" dirty="0"/>
              <a:t> </a:t>
            </a:r>
            <a:r>
              <a:rPr lang="en-US" sz="1500" dirty="0" err="1"/>
              <a:t>kullanılmıştır</a:t>
            </a:r>
            <a:r>
              <a:rPr lang="en-US" sz="1500" dirty="0" smtClean="0"/>
              <a:t>.</a:t>
            </a:r>
            <a:r>
              <a:rPr lang="tr-TR" sz="1500" dirty="0" smtClean="0"/>
              <a:t> </a:t>
            </a:r>
            <a:r>
              <a:rPr lang="en-US" sz="1500" dirty="0" smtClean="0"/>
              <a:t>Gar </a:t>
            </a:r>
            <a:r>
              <a:rPr lang="en-US" sz="1500" dirty="0" err="1"/>
              <a:t>binasının</a:t>
            </a:r>
            <a:r>
              <a:rPr lang="en-US" sz="1500" dirty="0"/>
              <a:t> </a:t>
            </a:r>
            <a:r>
              <a:rPr lang="en-US" sz="1500" dirty="0" err="1"/>
              <a:t>hizmete</a:t>
            </a:r>
            <a:r>
              <a:rPr lang="en-US" sz="1500" dirty="0"/>
              <a:t> </a:t>
            </a:r>
            <a:r>
              <a:rPr lang="en-US" sz="1500" dirty="0" err="1"/>
              <a:t>girmesinden</a:t>
            </a:r>
            <a:r>
              <a:rPr lang="en-US" sz="1500" dirty="0"/>
              <a:t> </a:t>
            </a:r>
            <a:r>
              <a:rPr lang="en-US" sz="1500" dirty="0" err="1"/>
              <a:t>sonra</a:t>
            </a:r>
            <a:r>
              <a:rPr lang="en-US" sz="1500" dirty="0"/>
              <a:t> deniz </a:t>
            </a:r>
            <a:r>
              <a:rPr lang="en-US" sz="1500" dirty="0" err="1"/>
              <a:t>kenarında</a:t>
            </a:r>
            <a:r>
              <a:rPr lang="en-US" sz="1500" dirty="0"/>
              <a:t> </a:t>
            </a:r>
            <a:r>
              <a:rPr lang="en-US" sz="1500" dirty="0" err="1"/>
              <a:t>bulunan</a:t>
            </a:r>
            <a:r>
              <a:rPr lang="en-US" sz="1500" dirty="0"/>
              <a:t> </a:t>
            </a:r>
            <a:r>
              <a:rPr lang="en-US" sz="1500" dirty="0" err="1"/>
              <a:t>artık</a:t>
            </a:r>
            <a:r>
              <a:rPr lang="en-US" sz="1500" dirty="0"/>
              <a:t> </a:t>
            </a:r>
            <a:r>
              <a:rPr lang="en-US" sz="1500" dirty="0" err="1"/>
              <a:t>ihtiyacı</a:t>
            </a:r>
            <a:r>
              <a:rPr lang="en-US" sz="1500" dirty="0"/>
              <a:t> </a:t>
            </a:r>
            <a:r>
              <a:rPr lang="en-US" sz="1500" dirty="0" err="1"/>
              <a:t>karşılayamaz</a:t>
            </a:r>
            <a:r>
              <a:rPr lang="en-US" sz="1500" dirty="0"/>
              <a:t> hale </a:t>
            </a:r>
            <a:r>
              <a:rPr lang="en-US" sz="1500" dirty="0" err="1"/>
              <a:t>gelen</a:t>
            </a:r>
            <a:r>
              <a:rPr lang="en-US" sz="1500" dirty="0"/>
              <a:t> </a:t>
            </a:r>
            <a:r>
              <a:rPr lang="en-US" sz="1500" dirty="0" err="1"/>
              <a:t>küçük</a:t>
            </a:r>
            <a:r>
              <a:rPr lang="en-US" sz="1500" dirty="0"/>
              <a:t> </a:t>
            </a:r>
            <a:r>
              <a:rPr lang="en-US" sz="1500" dirty="0" err="1"/>
              <a:t>iskele</a:t>
            </a:r>
            <a:r>
              <a:rPr lang="en-US" sz="1500" dirty="0"/>
              <a:t> </a:t>
            </a:r>
            <a:r>
              <a:rPr lang="en-US" sz="1500" dirty="0" err="1"/>
              <a:t>binası</a:t>
            </a:r>
            <a:r>
              <a:rPr lang="en-US" sz="1500" dirty="0"/>
              <a:t> </a:t>
            </a:r>
            <a:r>
              <a:rPr lang="en-US" sz="1500" dirty="0" err="1"/>
              <a:t>yıkıldı</a:t>
            </a:r>
            <a:r>
              <a:rPr lang="en-US" sz="1500" dirty="0"/>
              <a:t>, </a:t>
            </a:r>
            <a:r>
              <a:rPr lang="en-US" sz="1500" dirty="0" err="1"/>
              <a:t>yerine</a:t>
            </a:r>
            <a:r>
              <a:rPr lang="en-US" sz="1500" dirty="0"/>
              <a:t> mimar Vedat (</a:t>
            </a:r>
            <a:r>
              <a:rPr lang="en-US" sz="1500" dirty="0" err="1"/>
              <a:t>Tek</a:t>
            </a:r>
            <a:r>
              <a:rPr lang="en-US" sz="1500" dirty="0"/>
              <a:t>) Bey </a:t>
            </a:r>
            <a:r>
              <a:rPr lang="en-US" sz="1500" dirty="0" err="1"/>
              <a:t>tarafından</a:t>
            </a:r>
            <a:r>
              <a:rPr lang="en-US" sz="1500" dirty="0"/>
              <a:t> </a:t>
            </a:r>
            <a:r>
              <a:rPr lang="en-US" sz="1500" dirty="0" err="1"/>
              <a:t>yeni</a:t>
            </a:r>
            <a:r>
              <a:rPr lang="en-US" sz="1500" dirty="0"/>
              <a:t> </a:t>
            </a:r>
            <a:r>
              <a:rPr lang="en-US" sz="1500" dirty="0" err="1"/>
              <a:t>bir</a:t>
            </a:r>
            <a:r>
              <a:rPr lang="en-US" sz="1500" dirty="0"/>
              <a:t> </a:t>
            </a:r>
            <a:r>
              <a:rPr lang="en-US" sz="1500" dirty="0" err="1"/>
              <a:t>vapur</a:t>
            </a:r>
            <a:r>
              <a:rPr lang="en-US" sz="1500" dirty="0"/>
              <a:t> </a:t>
            </a:r>
            <a:r>
              <a:rPr lang="en-US" sz="1500" dirty="0" err="1"/>
              <a:t>iskele</a:t>
            </a:r>
            <a:r>
              <a:rPr lang="en-US" sz="1500" dirty="0"/>
              <a:t> </a:t>
            </a:r>
            <a:r>
              <a:rPr lang="en-US" sz="1500" dirty="0" err="1"/>
              <a:t>binası</a:t>
            </a:r>
            <a:r>
              <a:rPr lang="en-US" sz="1500" dirty="0"/>
              <a:t> </a:t>
            </a:r>
            <a:r>
              <a:rPr lang="en-US" sz="1500" dirty="0" err="1"/>
              <a:t>yapılmıştır</a:t>
            </a:r>
            <a:r>
              <a:rPr lang="en-US" sz="1500" dirty="0"/>
              <a:t>.</a:t>
            </a:r>
            <a:endParaRPr lang="tr-TR" sz="1500" dirty="0"/>
          </a:p>
          <a:p>
            <a:pPr algn="ctr"/>
            <a:endParaRPr lang="tr-TR" sz="1500" dirty="0"/>
          </a:p>
        </p:txBody>
      </p:sp>
      <p:pic>
        <p:nvPicPr>
          <p:cNvPr id="4098" name="Picture 2" descr="C:\Users\Öncül\Desktop\haydarpasa-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7384"/>
            <a:ext cx="4753396" cy="4734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7063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67587" name="Picture 3"/>
          <p:cNvPicPr>
            <a:picLocks noGrp="1" noChangeAspect="1" noChangeArrowheads="1"/>
          </p:cNvPicPr>
          <p:nvPr>
            <p:ph idx="1"/>
          </p:nvPr>
        </p:nvPicPr>
        <p:blipFill>
          <a:blip r:embed="rId2" cstate="print"/>
          <a:srcRect/>
          <a:stretch>
            <a:fillRect/>
          </a:stretch>
        </p:blipFill>
        <p:spPr bwMode="auto">
          <a:xfrm rot="10800000">
            <a:off x="109536" y="332656"/>
            <a:ext cx="8854951" cy="626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23554" name="Picture 2" descr="Demiryollarının Özelleştirme Uygulamalarına Karşı Yürüyoruz!"/>
          <p:cNvPicPr>
            <a:picLocks noChangeAspect="1" noChangeArrowheads="1"/>
          </p:cNvPicPr>
          <p:nvPr/>
        </p:nvPicPr>
        <p:blipFill>
          <a:blip r:embed="rId2" cstate="print"/>
          <a:srcRect/>
          <a:stretch>
            <a:fillRect/>
          </a:stretch>
        </p:blipFill>
        <p:spPr bwMode="auto">
          <a:xfrm>
            <a:off x="2195736" y="404664"/>
            <a:ext cx="4392488" cy="621007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043608" y="260648"/>
            <a:ext cx="7772400" cy="1470025"/>
          </a:xfrm>
        </p:spPr>
        <p:txBody>
          <a:bodyPr>
            <a:normAutofit/>
          </a:bodyPr>
          <a:lstStyle/>
          <a:p>
            <a:pPr algn="r"/>
            <a:r>
              <a:rPr lang="tr-TR" sz="2500" dirty="0" smtClean="0">
                <a:latin typeface="Agency FB" panose="020B0503020202020204" pitchFamily="34" charset="0"/>
              </a:rPr>
              <a:t>27 Kasım 2014</a:t>
            </a:r>
            <a:endParaRPr lang="tr-TR" sz="2500" dirty="0">
              <a:latin typeface="Agency FB" panose="020B0503020202020204" pitchFamily="34" charset="0"/>
            </a:endParaRPr>
          </a:p>
        </p:txBody>
      </p:sp>
      <p:sp>
        <p:nvSpPr>
          <p:cNvPr id="3" name="Alt Başlık 2"/>
          <p:cNvSpPr>
            <a:spLocks noGrp="1"/>
          </p:cNvSpPr>
          <p:nvPr>
            <p:ph type="subTitle" idx="1"/>
          </p:nvPr>
        </p:nvSpPr>
        <p:spPr>
          <a:xfrm>
            <a:off x="1043608" y="1556792"/>
            <a:ext cx="6480720" cy="2160240"/>
          </a:xfrm>
        </p:spPr>
        <p:txBody>
          <a:bodyPr>
            <a:normAutofit fontScale="47500" lnSpcReduction="20000"/>
          </a:bodyPr>
          <a:lstStyle/>
          <a:p>
            <a:r>
              <a:rPr lang="tr-TR" dirty="0">
                <a:solidFill>
                  <a:schemeClr val="tx1"/>
                </a:solidFill>
              </a:rPr>
              <a:t>Haydarpaşa Dayanışması, Haydarpaşa Garı'nın çatısının aslına uygun onarılması ve gar olarak kalması taleplerini yinelemek için Mimarlar Odası İstanbul Büyükkent Şubesi'nde bir basın toplantısı düzenledi. </a:t>
            </a:r>
            <a:endParaRPr lang="tr-TR" dirty="0" smtClean="0">
              <a:solidFill>
                <a:schemeClr val="tx1"/>
              </a:solidFill>
            </a:endParaRPr>
          </a:p>
          <a:p>
            <a:r>
              <a:rPr lang="tr-TR" dirty="0" smtClean="0">
                <a:solidFill>
                  <a:schemeClr val="tx1"/>
                </a:solidFill>
              </a:rPr>
              <a:t>"</a:t>
            </a:r>
            <a:r>
              <a:rPr lang="tr-TR" dirty="0">
                <a:solidFill>
                  <a:schemeClr val="tx1"/>
                </a:solidFill>
              </a:rPr>
              <a:t>Haydarpaşa Garı'nı sermayeye devredecek projenizin ilk adımı olan ve 1. derecede tarihi eser olan Haydarpaşa Garı'nda bilimsel, teknik ve hukuki olarak asla uygulanmaması gereken çatının aslına uygun olmayan gar bütünlüğünü tehlikeye sokan kullanım sevdanızdan derhal vazgeçip bir an önce Garımızı aslına uygun onarın" denilen açıklamada</a:t>
            </a:r>
            <a:r>
              <a:rPr lang="tr-TR" dirty="0" smtClean="0">
                <a:solidFill>
                  <a:schemeClr val="tx1"/>
                </a:solidFill>
              </a:rPr>
              <a:t>, yangının </a:t>
            </a:r>
            <a:r>
              <a:rPr lang="tr-TR" dirty="0">
                <a:solidFill>
                  <a:schemeClr val="tx1"/>
                </a:solidFill>
              </a:rPr>
              <a:t>dördüncü yıldönümü olan 28 Kasım 2014 akşamında Haydarpaşa Garı'na gerçekleştirilecek meşaleli yürüyüşün çağrısı yapıldı.</a:t>
            </a:r>
          </a:p>
          <a:p>
            <a:endParaRPr lang="tr-T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511823"/>
            <a:ext cx="4760913" cy="315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8137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  </a:t>
            </a:r>
            <a:endParaRPr lang="tr-TR" dirty="0"/>
          </a:p>
        </p:txBody>
      </p:sp>
      <p:sp>
        <p:nvSpPr>
          <p:cNvPr id="3" name="İçerik Yer Tutucusu 2"/>
          <p:cNvSpPr>
            <a:spLocks noGrp="1"/>
          </p:cNvSpPr>
          <p:nvPr>
            <p:ph idx="1"/>
          </p:nvPr>
        </p:nvSpPr>
        <p:spPr/>
        <p:txBody>
          <a:bodyPr/>
          <a:lstStyle/>
          <a:p>
            <a:r>
              <a:rPr lang="tr-TR" dirty="0" smtClean="0"/>
              <a:t>  </a:t>
            </a:r>
            <a:endParaRPr lang="tr-TR" dirty="0"/>
          </a:p>
        </p:txBody>
      </p:sp>
      <p:pic>
        <p:nvPicPr>
          <p:cNvPr id="6146" name="Picture 2" descr="C:\Users\Öncül\Desktop\Haydarpaşa Dayanışması\500-haydarpasa-son-my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685" y="0"/>
            <a:ext cx="48985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3850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260648"/>
            <a:ext cx="8229600" cy="1143000"/>
          </a:xfrm>
        </p:spPr>
        <p:txBody>
          <a:bodyPr>
            <a:normAutofit/>
          </a:bodyPr>
          <a:lstStyle/>
          <a:p>
            <a:pPr algn="r"/>
            <a:r>
              <a:rPr lang="tr-TR" sz="2500" dirty="0" smtClean="0">
                <a:latin typeface="Agency FB" panose="020B0503020202020204" pitchFamily="34" charset="0"/>
              </a:rPr>
              <a:t>28 Kasım 2014</a:t>
            </a:r>
            <a:endParaRPr lang="tr-TR" sz="2500" dirty="0">
              <a:latin typeface="Agency FB" panose="020B0503020202020204" pitchFamily="34" charset="0"/>
            </a:endParaRPr>
          </a:p>
        </p:txBody>
      </p:sp>
      <p:sp>
        <p:nvSpPr>
          <p:cNvPr id="3" name="İçerik Yer Tutucusu 2"/>
          <p:cNvSpPr>
            <a:spLocks noGrp="1"/>
          </p:cNvSpPr>
          <p:nvPr>
            <p:ph idx="1"/>
          </p:nvPr>
        </p:nvSpPr>
        <p:spPr>
          <a:xfrm>
            <a:off x="325093" y="4365104"/>
            <a:ext cx="8229600" cy="4525963"/>
          </a:xfrm>
        </p:spPr>
        <p:txBody>
          <a:bodyPr>
            <a:normAutofit/>
          </a:bodyPr>
          <a:lstStyle/>
          <a:p>
            <a:pPr marL="0" indent="0" algn="ctr">
              <a:buNone/>
            </a:pPr>
            <a:r>
              <a:rPr lang="tr-TR" sz="1500" dirty="0"/>
              <a:t>Toplum, Kent ve Çevre İçin Haydarpaşa Dayanışması, Haydarpaşa Garı'nda çıkan yangının 4. yılında meşalelerle, Kadıköy İskele Meydanı'ndan Haydarpaşa Garı'na yürüyüş düzenledi.</a:t>
            </a:r>
          </a:p>
          <a:p>
            <a:pPr marL="0" indent="0" algn="ctr">
              <a:buNone/>
            </a:pPr>
            <a:r>
              <a:rPr lang="tr-TR" sz="1500" dirty="0"/>
              <a:t>Haydarpaşa Dayanışması adına basın açıklamasını okuyan Mimarlar Odası ÇED Danışma Kurulu Sekreteri Mücella Yapıcı, 10 yıldır Haydarpaşa ve limanının yağmaya açacak projelere geçit vermediklerini belirtti.</a:t>
            </a:r>
          </a:p>
          <a:p>
            <a:endParaRPr lang="tr-TR" dirty="0"/>
          </a:p>
        </p:txBody>
      </p:sp>
      <p:pic>
        <p:nvPicPr>
          <p:cNvPr id="9218" name="Picture 2" descr="C:\Users\Öncül\Desktop\450-h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88" y="1154760"/>
            <a:ext cx="4073009" cy="270628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Öncül\Desktop\450-h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88" y="1154760"/>
            <a:ext cx="4073009" cy="270628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Öncül\Desktop\450-h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88" y="1154760"/>
            <a:ext cx="4073009" cy="2706288"/>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Öncül\Desktop\450-h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1" y="1124744"/>
            <a:ext cx="4077455" cy="2709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1291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012160" y="320618"/>
            <a:ext cx="3024336" cy="477054"/>
          </a:xfrm>
          <a:prstGeom prst="rect">
            <a:avLst/>
          </a:prstGeom>
          <a:noFill/>
        </p:spPr>
        <p:txBody>
          <a:bodyPr wrap="square" rtlCol="0">
            <a:spAutoFit/>
          </a:bodyPr>
          <a:lstStyle/>
          <a:p>
            <a:pPr algn="r"/>
            <a:r>
              <a:rPr lang="tr-TR" sz="2500" dirty="0" smtClean="0">
                <a:latin typeface="Agency FB" panose="020B0503020202020204" pitchFamily="34" charset="0"/>
              </a:rPr>
              <a:t>1 Mart 2015</a:t>
            </a:r>
            <a:endParaRPr lang="tr-TR" sz="2500" dirty="0">
              <a:latin typeface="Agency FB" panose="020B0503020202020204" pitchFamily="34" charset="0"/>
            </a:endParaRPr>
          </a:p>
        </p:txBody>
      </p:sp>
      <p:sp>
        <p:nvSpPr>
          <p:cNvPr id="3" name="Metin kutusu 2"/>
          <p:cNvSpPr txBox="1"/>
          <p:nvPr/>
        </p:nvSpPr>
        <p:spPr>
          <a:xfrm>
            <a:off x="179512" y="980728"/>
            <a:ext cx="8712968" cy="1938992"/>
          </a:xfrm>
          <a:prstGeom prst="rect">
            <a:avLst/>
          </a:prstGeom>
          <a:noFill/>
        </p:spPr>
        <p:txBody>
          <a:bodyPr wrap="square" rtlCol="0">
            <a:spAutoFit/>
          </a:bodyPr>
          <a:lstStyle/>
          <a:p>
            <a:pPr algn="ctr" fontAlgn="base"/>
            <a:r>
              <a:rPr lang="tr-TR" sz="1500" dirty="0"/>
              <a:t>Haydarpaşa Garı’nın ardından Sirkeci Garı’nın da rant için peşkeş çekilmeye çalışılması karşısında “Toplum Kent ve Çevre için Haydarpaşa Dayanışması” Sirkeci Garı önünde basın açıklaması gerçekleştirdi.</a:t>
            </a:r>
          </a:p>
          <a:p>
            <a:pPr algn="ctr" fontAlgn="base"/>
            <a:endParaRPr lang="tr-TR" sz="1500" dirty="0" smtClean="0"/>
          </a:p>
          <a:p>
            <a:pPr algn="ctr" fontAlgn="base"/>
            <a:r>
              <a:rPr lang="tr-TR" sz="1500" dirty="0" smtClean="0"/>
              <a:t>“</a:t>
            </a:r>
            <a:r>
              <a:rPr lang="tr-TR" sz="1500" dirty="0"/>
              <a:t>Sirkeci gardır gar kalacak” pankartının açıldığı eylem saat 13.00’te başladı.</a:t>
            </a:r>
          </a:p>
          <a:p>
            <a:pPr algn="ctr" fontAlgn="base"/>
            <a:endParaRPr lang="tr-TR" sz="1500" dirty="0" smtClean="0"/>
          </a:p>
          <a:p>
            <a:pPr algn="ctr" fontAlgn="base"/>
            <a:r>
              <a:rPr lang="tr-TR" sz="1500" dirty="0" smtClean="0"/>
              <a:t>“</a:t>
            </a:r>
            <a:r>
              <a:rPr lang="tr-TR" sz="1500" dirty="0"/>
              <a:t>Sirkeci/Haydarpaşa gardır gar kalacak!”, “Garlar tarihtir satılamaz!”, “Ulaşım hakkı engellenemez!” sloganlarının atıldığı eylemde basın açıklamasını BTS Genel Başkanı Nazım </a:t>
            </a:r>
            <a:r>
              <a:rPr lang="tr-TR" sz="1500" dirty="0" err="1"/>
              <a:t>Karakurt</a:t>
            </a:r>
            <a:r>
              <a:rPr lang="tr-TR" sz="1500" dirty="0"/>
              <a:t> yaptı.</a:t>
            </a:r>
          </a:p>
          <a:p>
            <a:pPr algn="ctr"/>
            <a:endParaRPr lang="tr-TR" sz="1500" dirty="0"/>
          </a:p>
        </p:txBody>
      </p:sp>
      <p:pic>
        <p:nvPicPr>
          <p:cNvPr id="10242" name="Picture 2" descr="C:\Users\Öncül\Desktop\sirkeci-gari-eylem-01-03-15-A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780928"/>
            <a:ext cx="5472608"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9328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endParaRPr lang="tr-TR" dirty="0"/>
          </a:p>
        </p:txBody>
      </p:sp>
      <p:sp>
        <p:nvSpPr>
          <p:cNvPr id="3" name="2 İçerik Yer Tutucusu"/>
          <p:cNvSpPr>
            <a:spLocks noGrp="1"/>
          </p:cNvSpPr>
          <p:nvPr>
            <p:ph idx="1"/>
          </p:nvPr>
        </p:nvSpPr>
        <p:spPr>
          <a:xfrm>
            <a:off x="457200" y="980729"/>
            <a:ext cx="8229600" cy="936104"/>
          </a:xfrm>
        </p:spPr>
        <p:txBody>
          <a:bodyPr>
            <a:normAutofit fontScale="25000" lnSpcReduction="20000"/>
          </a:bodyPr>
          <a:lstStyle/>
          <a:p>
            <a:pPr>
              <a:buNone/>
            </a:pPr>
            <a:r>
              <a:rPr lang="tr-TR" sz="6000" b="1" i="1" dirty="0" smtClean="0"/>
              <a:t>  Boşuna uğraşmayın…</a:t>
            </a:r>
          </a:p>
          <a:p>
            <a:pPr>
              <a:buNone/>
            </a:pPr>
            <a:endParaRPr lang="tr-TR" sz="6000" b="1" i="1" dirty="0" smtClean="0"/>
          </a:p>
          <a:p>
            <a:pPr>
              <a:buNone/>
            </a:pPr>
            <a:r>
              <a:rPr lang="tr-TR" sz="6000" b="1" i="1" dirty="0" smtClean="0"/>
              <a:t> 10 yıldır bütün bu yağma projelerinize  geçit vermedik geçit vermeyeceğiz …</a:t>
            </a:r>
          </a:p>
          <a:p>
            <a:pPr>
              <a:buNone/>
            </a:pPr>
            <a:endParaRPr lang="tr-TR" sz="6000" b="1" i="1" dirty="0" smtClean="0"/>
          </a:p>
          <a:p>
            <a:pPr>
              <a:buNone/>
            </a:pPr>
            <a:r>
              <a:rPr lang="tr-TR" sz="6000" b="1" i="1" dirty="0" smtClean="0"/>
              <a:t> 172 haftadır süren Pazar nöbetlerimiz ile ...</a:t>
            </a:r>
          </a:p>
          <a:p>
            <a:pPr>
              <a:buNone/>
            </a:pPr>
            <a:endParaRPr lang="tr-TR" sz="6000" b="1" i="1" dirty="0" smtClean="0"/>
          </a:p>
          <a:p>
            <a:pPr>
              <a:buNone/>
            </a:pPr>
            <a:r>
              <a:rPr lang="tr-TR" sz="6000" b="1" i="1" dirty="0" smtClean="0"/>
              <a:t>150 haftadır Perşembe  geceleri devam eden etkinliklerimizle …</a:t>
            </a:r>
          </a:p>
          <a:p>
            <a:pPr>
              <a:buNone/>
            </a:pPr>
            <a:endParaRPr lang="tr-TR" sz="6000" b="1" i="1" dirty="0" smtClean="0"/>
          </a:p>
          <a:p>
            <a:pPr>
              <a:buNone/>
            </a:pPr>
            <a:r>
              <a:rPr lang="tr-TR" sz="6000" b="1" i="1" dirty="0" smtClean="0"/>
              <a:t>Danslarımızla, şarkılarımızla, türkülerimizle,şiirlerimizle …</a:t>
            </a:r>
          </a:p>
          <a:p>
            <a:pPr>
              <a:buNone/>
            </a:pPr>
            <a:endParaRPr lang="tr-TR" sz="6000" b="1" i="1" dirty="0" smtClean="0"/>
          </a:p>
          <a:p>
            <a:pPr>
              <a:buNone/>
            </a:pPr>
            <a:r>
              <a:rPr lang="tr-TR" sz="6000" b="1" i="1" dirty="0" smtClean="0"/>
              <a:t>Kentimizin yağmalanan her bölgesinde  direnen halkımızla,dayanışmalarımızla…</a:t>
            </a:r>
          </a:p>
          <a:p>
            <a:pPr>
              <a:buNone/>
            </a:pPr>
            <a:r>
              <a:rPr lang="tr-TR" sz="6000" b="1" i="1" dirty="0" smtClean="0"/>
              <a:t>  </a:t>
            </a:r>
          </a:p>
          <a:p>
            <a:pPr>
              <a:buNone/>
            </a:pPr>
            <a:r>
              <a:rPr lang="tr-TR" sz="6000" b="1" i="1" dirty="0" smtClean="0"/>
              <a:t>Çok daha güçlüyüz…</a:t>
            </a:r>
          </a:p>
          <a:p>
            <a:pPr>
              <a:buNone/>
            </a:pPr>
            <a:endParaRPr lang="tr-TR" sz="6000" b="1" i="1" dirty="0" smtClean="0"/>
          </a:p>
          <a:p>
            <a:pPr>
              <a:buNone/>
            </a:pPr>
            <a:r>
              <a:rPr lang="tr-TR" sz="6000" b="1" i="1" dirty="0" smtClean="0"/>
              <a:t>Çok daha kararlıyız…</a:t>
            </a:r>
          </a:p>
          <a:p>
            <a:pPr>
              <a:buNone/>
            </a:pPr>
            <a:endParaRPr lang="tr-TR" sz="6000" b="1" i="1" dirty="0" smtClean="0"/>
          </a:p>
          <a:p>
            <a:pPr>
              <a:buNone/>
            </a:pPr>
            <a:r>
              <a:rPr lang="tr-TR" sz="6000" b="1" i="1" dirty="0" smtClean="0"/>
              <a:t>Bu yangını  da söndüreceğiz…</a:t>
            </a:r>
          </a:p>
          <a:p>
            <a:pPr>
              <a:buNone/>
            </a:pPr>
            <a:endParaRPr lang="tr-TR" sz="7400" b="1" i="1" dirty="0" smtClean="0"/>
          </a:p>
          <a:p>
            <a:pPr>
              <a:buNone/>
            </a:pPr>
            <a:endParaRPr lang="tr-TR" sz="7400" b="1" i="1" dirty="0" smtClean="0"/>
          </a:p>
          <a:p>
            <a:pPr>
              <a:buNone/>
            </a:pPr>
            <a:endParaRPr lang="tr-TR" sz="7400" b="1" i="1" dirty="0" smtClean="0"/>
          </a:p>
          <a:p>
            <a:pPr>
              <a:buNone/>
            </a:pPr>
            <a:endParaRPr lang="tr-TR" sz="4000" i="1"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Öncül\Desktop\10477259_868821509843259_236687321377112519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4016"/>
            <a:ext cx="3751515" cy="666936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Öncül\Desktop\11021451_1031811050180212_6509124076217340698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196752"/>
            <a:ext cx="3901949" cy="4805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4442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Öncül\Desktop\10438891_1048977518463565_6158747499830223027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8" y="3378309"/>
            <a:ext cx="4226068" cy="3468897"/>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Öncül\Desktop\11070782_1053351008026216_580070569162631167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947" y="0"/>
            <a:ext cx="4824885" cy="360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0036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Öncül\Desktop\11210406_1067625413265442_5816464553208813100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3528" y="1"/>
            <a:ext cx="4349772" cy="3284984"/>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Öncül\Desktop\1540508_10205560168216717_2832764149454747098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3396764"/>
            <a:ext cx="3830280" cy="305657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Öncül\Desktop\615852_446887672036647_1485472947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46" y="136687"/>
            <a:ext cx="4699670" cy="6336704"/>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23528" y="5805264"/>
            <a:ext cx="1152128" cy="369332"/>
          </a:xfrm>
          <a:prstGeom prst="rect">
            <a:avLst/>
          </a:prstGeom>
          <a:noFill/>
        </p:spPr>
        <p:txBody>
          <a:bodyPr wrap="square" rtlCol="0">
            <a:spAutoFit/>
          </a:bodyPr>
          <a:lstStyle/>
          <a:p>
            <a:r>
              <a:rPr lang="tr-TR" dirty="0" smtClean="0">
                <a:solidFill>
                  <a:srgbClr val="FF0000"/>
                </a:solidFill>
              </a:rPr>
              <a:t>40. HAFTA</a:t>
            </a:r>
            <a:endParaRPr lang="tr-TR" dirty="0">
              <a:solidFill>
                <a:srgbClr val="FF0000"/>
              </a:solidFill>
            </a:endParaRPr>
          </a:p>
        </p:txBody>
      </p:sp>
    </p:spTree>
    <p:extLst>
      <p:ext uri="{BB962C8B-B14F-4D97-AF65-F5344CB8AC3E}">
        <p14:creationId xmlns:p14="http://schemas.microsoft.com/office/powerpoint/2010/main" val="4389700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42892" y="1196752"/>
            <a:ext cx="8208912" cy="4524315"/>
          </a:xfrm>
          <a:prstGeom prst="rect">
            <a:avLst/>
          </a:prstGeom>
          <a:noFill/>
        </p:spPr>
        <p:txBody>
          <a:bodyPr wrap="square" rtlCol="0">
            <a:spAutoFit/>
          </a:bodyPr>
          <a:lstStyle/>
          <a:p>
            <a:pPr algn="ctr"/>
            <a:r>
              <a:rPr lang="en-US" sz="1500" dirty="0"/>
              <a:t>U </a:t>
            </a:r>
            <a:r>
              <a:rPr lang="en-US" sz="1500" dirty="0" err="1"/>
              <a:t>planlı</a:t>
            </a:r>
            <a:r>
              <a:rPr lang="en-US" sz="1500" dirty="0"/>
              <a:t> gar </a:t>
            </a:r>
            <a:r>
              <a:rPr lang="en-US" sz="1500" dirty="0" err="1"/>
              <a:t>binası</a:t>
            </a:r>
            <a:r>
              <a:rPr lang="en-US" sz="1500" dirty="0"/>
              <a:t>; </a:t>
            </a:r>
            <a:r>
              <a:rPr lang="en-US" sz="1500" dirty="0" err="1"/>
              <a:t>deniz</a:t>
            </a:r>
            <a:r>
              <a:rPr lang="en-US" sz="1500" dirty="0"/>
              <a:t> </a:t>
            </a:r>
            <a:r>
              <a:rPr lang="en-US" sz="1500" dirty="0" err="1"/>
              <a:t>tarafından</a:t>
            </a:r>
            <a:r>
              <a:rPr lang="en-US" sz="1500" dirty="0"/>
              <a:t> </a:t>
            </a:r>
            <a:r>
              <a:rPr lang="en-US" sz="1500" dirty="0" err="1"/>
              <a:t>bakıldığında</a:t>
            </a:r>
            <a:r>
              <a:rPr lang="en-US" sz="1500" dirty="0"/>
              <a:t> </a:t>
            </a:r>
            <a:r>
              <a:rPr lang="en-US" sz="1500" dirty="0" err="1"/>
              <a:t>heybetli</a:t>
            </a:r>
            <a:r>
              <a:rPr lang="en-US" sz="1500" dirty="0"/>
              <a:t> </a:t>
            </a:r>
            <a:r>
              <a:rPr lang="en-US" sz="1500" dirty="0" err="1"/>
              <a:t>bir</a:t>
            </a:r>
            <a:r>
              <a:rPr lang="en-US" sz="1500" dirty="0"/>
              <a:t> </a:t>
            </a:r>
            <a:r>
              <a:rPr lang="en-US" sz="1500" dirty="0" err="1"/>
              <a:t>duruşu</a:t>
            </a:r>
            <a:r>
              <a:rPr lang="en-US" sz="1500" dirty="0"/>
              <a:t> </a:t>
            </a:r>
            <a:r>
              <a:rPr lang="en-US" sz="1500" dirty="0" err="1"/>
              <a:t>sergilerken</a:t>
            </a:r>
            <a:r>
              <a:rPr lang="en-US" sz="1500" dirty="0"/>
              <a:t> </a:t>
            </a:r>
            <a:r>
              <a:rPr lang="en-US" sz="1500" dirty="0" err="1"/>
              <a:t>iç</a:t>
            </a:r>
            <a:r>
              <a:rPr lang="en-US" sz="1500" dirty="0"/>
              <a:t> </a:t>
            </a:r>
            <a:r>
              <a:rPr lang="en-US" sz="1500" dirty="0" err="1"/>
              <a:t>tarafı</a:t>
            </a:r>
            <a:r>
              <a:rPr lang="en-US" sz="1500" dirty="0"/>
              <a:t> </a:t>
            </a:r>
            <a:r>
              <a:rPr lang="en-US" sz="1500" dirty="0" err="1"/>
              <a:t>ise</a:t>
            </a:r>
            <a:r>
              <a:rPr lang="en-US" sz="1500" dirty="0"/>
              <a:t> </a:t>
            </a:r>
            <a:r>
              <a:rPr lang="en-US" sz="1500" dirty="0" err="1"/>
              <a:t>trenlerin</a:t>
            </a:r>
            <a:r>
              <a:rPr lang="en-US" sz="1500" dirty="0"/>
              <a:t> </a:t>
            </a:r>
            <a:r>
              <a:rPr lang="en-US" sz="1500" dirty="0" err="1"/>
              <a:t>yanaşmasına</a:t>
            </a:r>
            <a:r>
              <a:rPr lang="en-US" sz="1500" dirty="0"/>
              <a:t> </a:t>
            </a:r>
            <a:r>
              <a:rPr lang="en-US" sz="1500" dirty="0" err="1"/>
              <a:t>imkan</a:t>
            </a:r>
            <a:r>
              <a:rPr lang="en-US" sz="1500" dirty="0"/>
              <a:t> </a:t>
            </a:r>
            <a:r>
              <a:rPr lang="en-US" sz="1500" dirty="0" err="1"/>
              <a:t>verecek</a:t>
            </a:r>
            <a:r>
              <a:rPr lang="en-US" sz="1500" dirty="0"/>
              <a:t> </a:t>
            </a:r>
            <a:r>
              <a:rPr lang="en-US" sz="1500" dirty="0" err="1"/>
              <a:t>şekilde</a:t>
            </a:r>
            <a:r>
              <a:rPr lang="en-US" sz="1500" dirty="0"/>
              <a:t> </a:t>
            </a:r>
            <a:r>
              <a:rPr lang="en-US" sz="1500" dirty="0" err="1"/>
              <a:t>tasarlanmıştır</a:t>
            </a:r>
            <a:r>
              <a:rPr lang="en-US" sz="1500" dirty="0"/>
              <a:t>. Gar, her </a:t>
            </a:r>
            <a:r>
              <a:rPr lang="en-US" sz="1500" dirty="0" err="1"/>
              <a:t>biri</a:t>
            </a:r>
            <a:r>
              <a:rPr lang="en-US" sz="1500" dirty="0"/>
              <a:t> 21 </a:t>
            </a:r>
            <a:r>
              <a:rPr lang="en-US" sz="1500" dirty="0" err="1"/>
              <a:t>metre</a:t>
            </a:r>
            <a:r>
              <a:rPr lang="en-US" sz="1500" dirty="0"/>
              <a:t> </a:t>
            </a:r>
            <a:r>
              <a:rPr lang="en-US" sz="1500" dirty="0" err="1"/>
              <a:t>uzunluğundaki</a:t>
            </a:r>
            <a:r>
              <a:rPr lang="en-US" sz="1500" dirty="0"/>
              <a:t> 1100 </a:t>
            </a:r>
            <a:r>
              <a:rPr lang="en-US" sz="1500" dirty="0" err="1"/>
              <a:t>ahşap</a:t>
            </a:r>
            <a:r>
              <a:rPr lang="en-US" sz="1500" dirty="0"/>
              <a:t> </a:t>
            </a:r>
            <a:r>
              <a:rPr lang="en-US" sz="1500" dirty="0" err="1"/>
              <a:t>kazık</a:t>
            </a:r>
            <a:r>
              <a:rPr lang="en-US" sz="1500" dirty="0"/>
              <a:t> </a:t>
            </a:r>
            <a:r>
              <a:rPr lang="en-US" sz="1500" dirty="0" err="1"/>
              <a:t>üzerine</a:t>
            </a:r>
            <a:r>
              <a:rPr lang="en-US" sz="1500" dirty="0"/>
              <a:t> </a:t>
            </a:r>
            <a:r>
              <a:rPr lang="en-US" sz="1500" dirty="0" err="1"/>
              <a:t>inşa</a:t>
            </a:r>
            <a:r>
              <a:rPr lang="en-US" sz="1500" dirty="0"/>
              <a:t> </a:t>
            </a:r>
            <a:r>
              <a:rPr lang="en-US" sz="1500" dirty="0" err="1"/>
              <a:t>edilir</a:t>
            </a:r>
            <a:r>
              <a:rPr lang="en-US" sz="1500" dirty="0"/>
              <a:t>. Otto Ritter ve </a:t>
            </a:r>
            <a:r>
              <a:rPr lang="en-US" sz="1500" dirty="0" err="1"/>
              <a:t>Helmuth</a:t>
            </a:r>
            <a:r>
              <a:rPr lang="en-US" sz="1500" dirty="0"/>
              <a:t> </a:t>
            </a:r>
            <a:r>
              <a:rPr lang="en-US" sz="1500" dirty="0" err="1"/>
              <a:t>Cuno</a:t>
            </a:r>
            <a:r>
              <a:rPr lang="en-US" sz="1500" dirty="0"/>
              <a:t> </a:t>
            </a:r>
            <a:r>
              <a:rPr lang="en-US" sz="1500" dirty="0" err="1"/>
              <a:t>Avrupa’da</a:t>
            </a:r>
            <a:r>
              <a:rPr lang="en-US" sz="1500" dirty="0"/>
              <a:t> o </a:t>
            </a:r>
            <a:r>
              <a:rPr lang="en-US" sz="1500" dirty="0" err="1"/>
              <a:t>sırada</a:t>
            </a:r>
            <a:r>
              <a:rPr lang="en-US" sz="1500" dirty="0"/>
              <a:t> </a:t>
            </a:r>
            <a:r>
              <a:rPr lang="en-US" sz="1500" dirty="0" err="1"/>
              <a:t>yaygın</a:t>
            </a:r>
            <a:r>
              <a:rPr lang="en-US" sz="1500" dirty="0"/>
              <a:t> </a:t>
            </a:r>
            <a:r>
              <a:rPr lang="en-US" sz="1500" dirty="0" err="1"/>
              <a:t>olan</a:t>
            </a:r>
            <a:r>
              <a:rPr lang="en-US" sz="1500" dirty="0"/>
              <a:t> </a:t>
            </a:r>
            <a:r>
              <a:rPr lang="en-US" sz="1500" dirty="0" err="1"/>
              <a:t>Barok</a:t>
            </a:r>
            <a:r>
              <a:rPr lang="en-US" sz="1500" dirty="0"/>
              <a:t> </a:t>
            </a:r>
            <a:r>
              <a:rPr lang="en-US" sz="1500" dirty="0" err="1"/>
              <a:t>mimarlığından</a:t>
            </a:r>
            <a:r>
              <a:rPr lang="en-US" sz="1500" dirty="0"/>
              <a:t> ve </a:t>
            </a:r>
            <a:r>
              <a:rPr lang="en-US" sz="1500" dirty="0" err="1"/>
              <a:t>Alman</a:t>
            </a:r>
            <a:r>
              <a:rPr lang="en-US" sz="1500" dirty="0"/>
              <a:t> </a:t>
            </a:r>
            <a:r>
              <a:rPr lang="en-US" sz="1500" dirty="0" err="1"/>
              <a:t>Rönesansı</a:t>
            </a:r>
            <a:r>
              <a:rPr lang="en-US" sz="1500" dirty="0"/>
              <a:t> </a:t>
            </a:r>
            <a:r>
              <a:rPr lang="en-US" sz="1500" dirty="0" err="1"/>
              <a:t>gibi</a:t>
            </a:r>
            <a:r>
              <a:rPr lang="en-US" sz="1500" dirty="0"/>
              <a:t> </a:t>
            </a:r>
            <a:r>
              <a:rPr lang="en-US" sz="1500" dirty="0" err="1"/>
              <a:t>üsluplardan</a:t>
            </a:r>
            <a:r>
              <a:rPr lang="en-US" sz="1500" dirty="0"/>
              <a:t> </a:t>
            </a:r>
            <a:r>
              <a:rPr lang="en-US" sz="1500" dirty="0" err="1"/>
              <a:t>etkilenilerek</a:t>
            </a:r>
            <a:r>
              <a:rPr lang="en-US" sz="1500" dirty="0"/>
              <a:t> </a:t>
            </a:r>
            <a:r>
              <a:rPr lang="en-US" sz="1500" dirty="0" err="1"/>
              <a:t>inşa</a:t>
            </a:r>
            <a:r>
              <a:rPr lang="en-US" sz="1500" dirty="0"/>
              <a:t> </a:t>
            </a:r>
            <a:r>
              <a:rPr lang="en-US" sz="1500" dirty="0" err="1"/>
              <a:t>edilmiştir</a:t>
            </a:r>
            <a:r>
              <a:rPr lang="en-US" sz="1500" dirty="0"/>
              <a:t>.</a:t>
            </a:r>
            <a:endParaRPr lang="tr-TR" sz="1500" dirty="0"/>
          </a:p>
          <a:p>
            <a:pPr algn="ctr"/>
            <a:endParaRPr lang="tr-TR" sz="1500" dirty="0" smtClean="0"/>
          </a:p>
          <a:p>
            <a:pPr algn="ctr"/>
            <a:r>
              <a:rPr lang="en-US" sz="1500" dirty="0" smtClean="0"/>
              <a:t>Gar </a:t>
            </a:r>
            <a:r>
              <a:rPr lang="en-US" sz="1500" dirty="0" err="1"/>
              <a:t>binası</a:t>
            </a:r>
            <a:r>
              <a:rPr lang="en-US" sz="1500" dirty="0"/>
              <a:t> </a:t>
            </a:r>
            <a:r>
              <a:rPr lang="en-US" sz="1500" dirty="0" err="1"/>
              <a:t>bugüne</a:t>
            </a:r>
            <a:r>
              <a:rPr lang="en-US" sz="1500" dirty="0"/>
              <a:t> </a:t>
            </a:r>
            <a:r>
              <a:rPr lang="en-US" sz="1500" dirty="0" err="1"/>
              <a:t>dek</a:t>
            </a:r>
            <a:r>
              <a:rPr lang="en-US" sz="1500" dirty="0"/>
              <a:t> </a:t>
            </a:r>
            <a:r>
              <a:rPr lang="en-US" sz="1500" dirty="0" err="1"/>
              <a:t>üç</a:t>
            </a:r>
            <a:r>
              <a:rPr lang="en-US" sz="1500" dirty="0"/>
              <a:t> </a:t>
            </a:r>
            <a:r>
              <a:rPr lang="en-US" sz="1500" dirty="0" err="1"/>
              <a:t>ağır</a:t>
            </a:r>
            <a:r>
              <a:rPr lang="en-US" sz="1500" dirty="0"/>
              <a:t> </a:t>
            </a:r>
            <a:r>
              <a:rPr lang="en-US" sz="1500" dirty="0" err="1"/>
              <a:t>hasar</a:t>
            </a:r>
            <a:r>
              <a:rPr lang="en-US" sz="1500" dirty="0"/>
              <a:t> </a:t>
            </a:r>
            <a:r>
              <a:rPr lang="en-US" sz="1500" dirty="0" err="1"/>
              <a:t>alır</a:t>
            </a:r>
            <a:r>
              <a:rPr lang="en-US" sz="1500" dirty="0"/>
              <a:t>. </a:t>
            </a:r>
            <a:r>
              <a:rPr lang="en-US" sz="1500" dirty="0" err="1"/>
              <a:t>Bunlardan</a:t>
            </a:r>
            <a:r>
              <a:rPr lang="en-US" sz="1500" dirty="0"/>
              <a:t> </a:t>
            </a:r>
            <a:r>
              <a:rPr lang="en-US" sz="1500" dirty="0" err="1"/>
              <a:t>ilki</a:t>
            </a:r>
            <a:r>
              <a:rPr lang="en-US" sz="1500" dirty="0"/>
              <a:t> 6 </a:t>
            </a:r>
            <a:r>
              <a:rPr lang="en-US" sz="1500" dirty="0" err="1"/>
              <a:t>Eylül</a:t>
            </a:r>
            <a:r>
              <a:rPr lang="en-US" sz="1500" dirty="0"/>
              <a:t> 1917’de </a:t>
            </a:r>
            <a:r>
              <a:rPr lang="en-US" sz="1500" dirty="0" err="1"/>
              <a:t>gerçekleşir</a:t>
            </a:r>
            <a:r>
              <a:rPr lang="en-US" sz="1500" dirty="0"/>
              <a:t>. </a:t>
            </a:r>
            <a:r>
              <a:rPr lang="en-US" sz="1500" dirty="0" err="1"/>
              <a:t>Anadolu’ya</a:t>
            </a:r>
            <a:r>
              <a:rPr lang="en-US" sz="1500" dirty="0"/>
              <a:t> </a:t>
            </a:r>
            <a:r>
              <a:rPr lang="en-US" sz="1500" dirty="0" err="1"/>
              <a:t>gönderilmek</a:t>
            </a:r>
            <a:r>
              <a:rPr lang="en-US" sz="1500" dirty="0"/>
              <a:t> </a:t>
            </a:r>
            <a:r>
              <a:rPr lang="en-US" sz="1500" dirty="0" err="1"/>
              <a:t>üzere</a:t>
            </a:r>
            <a:r>
              <a:rPr lang="en-US" sz="1500" dirty="0"/>
              <a:t> </a:t>
            </a:r>
            <a:r>
              <a:rPr lang="en-US" sz="1500" dirty="0" err="1"/>
              <a:t>depolanan</a:t>
            </a:r>
            <a:r>
              <a:rPr lang="en-US" sz="1500" dirty="0"/>
              <a:t> </a:t>
            </a:r>
            <a:r>
              <a:rPr lang="en-US" sz="1500" dirty="0" err="1"/>
              <a:t>cephane</a:t>
            </a:r>
            <a:r>
              <a:rPr lang="en-US" sz="1500" dirty="0"/>
              <a:t>, </a:t>
            </a:r>
            <a:r>
              <a:rPr lang="en-US" sz="1500" dirty="0" err="1"/>
              <a:t>bir</a:t>
            </a:r>
            <a:r>
              <a:rPr lang="en-US" sz="1500" dirty="0"/>
              <a:t> </a:t>
            </a:r>
            <a:r>
              <a:rPr lang="en-US" sz="1500" dirty="0" err="1"/>
              <a:t>ajan</a:t>
            </a:r>
            <a:r>
              <a:rPr lang="en-US" sz="1500" dirty="0"/>
              <a:t> </a:t>
            </a:r>
            <a:r>
              <a:rPr lang="en-US" sz="1500" dirty="0" err="1"/>
              <a:t>tarafından</a:t>
            </a:r>
            <a:r>
              <a:rPr lang="en-US" sz="1500" dirty="0"/>
              <a:t> </a:t>
            </a:r>
            <a:r>
              <a:rPr lang="en-US" sz="1500" dirty="0" err="1"/>
              <a:t>havaya</a:t>
            </a:r>
            <a:r>
              <a:rPr lang="en-US" sz="1500" dirty="0"/>
              <a:t> </a:t>
            </a:r>
            <a:r>
              <a:rPr lang="en-US" sz="1500" dirty="0" err="1"/>
              <a:t>uçurulur</a:t>
            </a:r>
            <a:r>
              <a:rPr lang="en-US" sz="1500" dirty="0"/>
              <a:t> </a:t>
            </a:r>
            <a:r>
              <a:rPr lang="en-US" sz="1500" dirty="0" err="1"/>
              <a:t>ancak</a:t>
            </a:r>
            <a:r>
              <a:rPr lang="en-US" sz="1500" dirty="0"/>
              <a:t> </a:t>
            </a:r>
            <a:r>
              <a:rPr lang="en-US" sz="1500" dirty="0" err="1"/>
              <a:t>çatısı</a:t>
            </a:r>
            <a:r>
              <a:rPr lang="en-US" sz="1500" dirty="0"/>
              <a:t> </a:t>
            </a:r>
            <a:r>
              <a:rPr lang="en-US" sz="1500" dirty="0" err="1"/>
              <a:t>dışında</a:t>
            </a:r>
            <a:r>
              <a:rPr lang="en-US" sz="1500" dirty="0"/>
              <a:t> </a:t>
            </a:r>
            <a:r>
              <a:rPr lang="en-US" sz="1500" dirty="0" err="1"/>
              <a:t>aslına</a:t>
            </a:r>
            <a:r>
              <a:rPr lang="en-US" sz="1500" dirty="0"/>
              <a:t> </a:t>
            </a:r>
            <a:r>
              <a:rPr lang="en-US" sz="1500" dirty="0" err="1"/>
              <a:t>uygun</a:t>
            </a:r>
            <a:r>
              <a:rPr lang="en-US" sz="1500" dirty="0"/>
              <a:t> </a:t>
            </a:r>
            <a:r>
              <a:rPr lang="en-US" sz="1500" dirty="0" err="1"/>
              <a:t>olarak</a:t>
            </a:r>
            <a:r>
              <a:rPr lang="en-US" sz="1500" dirty="0"/>
              <a:t> restore </a:t>
            </a:r>
            <a:r>
              <a:rPr lang="en-US" sz="1500" dirty="0" err="1"/>
              <a:t>edilir</a:t>
            </a:r>
            <a:r>
              <a:rPr lang="en-US" sz="1500" dirty="0"/>
              <a:t>. </a:t>
            </a:r>
            <a:r>
              <a:rPr lang="en-US" sz="1500" dirty="0" err="1"/>
              <a:t>Daha</a:t>
            </a:r>
            <a:r>
              <a:rPr lang="en-US" sz="1500" dirty="0"/>
              <a:t> </a:t>
            </a:r>
            <a:r>
              <a:rPr lang="en-US" sz="1500" dirty="0" err="1"/>
              <a:t>önce</a:t>
            </a:r>
            <a:r>
              <a:rPr lang="en-US" sz="1500" dirty="0"/>
              <a:t> </a:t>
            </a:r>
            <a:r>
              <a:rPr lang="en-US" sz="1500" dirty="0" err="1"/>
              <a:t>şimdiki</a:t>
            </a:r>
            <a:r>
              <a:rPr lang="en-US" sz="1500" dirty="0"/>
              <a:t> </a:t>
            </a:r>
            <a:r>
              <a:rPr lang="en-US" sz="1500" dirty="0" err="1"/>
              <a:t>halinden</a:t>
            </a:r>
            <a:r>
              <a:rPr lang="en-US" sz="1500" dirty="0"/>
              <a:t> </a:t>
            </a:r>
            <a:r>
              <a:rPr lang="en-US" sz="1500" dirty="0" err="1"/>
              <a:t>çok</a:t>
            </a:r>
            <a:r>
              <a:rPr lang="en-US" sz="1500" dirty="0"/>
              <a:t> </a:t>
            </a:r>
            <a:r>
              <a:rPr lang="en-US" sz="1500" dirty="0" err="1"/>
              <a:t>daha</a:t>
            </a:r>
            <a:r>
              <a:rPr lang="en-US" sz="1500" dirty="0"/>
              <a:t> </a:t>
            </a:r>
            <a:r>
              <a:rPr lang="en-US" sz="1500" dirty="0" err="1"/>
              <a:t>yüksek</a:t>
            </a:r>
            <a:r>
              <a:rPr lang="en-US" sz="1500" dirty="0"/>
              <a:t> </a:t>
            </a:r>
            <a:r>
              <a:rPr lang="en-US" sz="1500" dirty="0" err="1"/>
              <a:t>olan</a:t>
            </a:r>
            <a:r>
              <a:rPr lang="en-US" sz="1500" dirty="0"/>
              <a:t> </a:t>
            </a:r>
            <a:r>
              <a:rPr lang="en-US" sz="1500" dirty="0" err="1"/>
              <a:t>özellikle</a:t>
            </a:r>
            <a:r>
              <a:rPr lang="en-US" sz="1500" dirty="0"/>
              <a:t> </a:t>
            </a:r>
            <a:r>
              <a:rPr lang="en-US" sz="1500" dirty="0" err="1"/>
              <a:t>deniz</a:t>
            </a:r>
            <a:r>
              <a:rPr lang="en-US" sz="1500" dirty="0"/>
              <a:t> </a:t>
            </a:r>
            <a:r>
              <a:rPr lang="en-US" sz="1500" dirty="0" err="1"/>
              <a:t>tarafındaki</a:t>
            </a:r>
            <a:r>
              <a:rPr lang="en-US" sz="1500" dirty="0"/>
              <a:t> </a:t>
            </a:r>
            <a:r>
              <a:rPr lang="en-US" sz="1500" dirty="0" err="1"/>
              <a:t>sivri</a:t>
            </a:r>
            <a:r>
              <a:rPr lang="en-US" sz="1500" dirty="0"/>
              <a:t> </a:t>
            </a:r>
            <a:r>
              <a:rPr lang="en-US" sz="1500" dirty="0" err="1"/>
              <a:t>üçgen</a:t>
            </a:r>
            <a:r>
              <a:rPr lang="en-US" sz="1500" dirty="0"/>
              <a:t> </a:t>
            </a:r>
            <a:r>
              <a:rPr lang="en-US" sz="1500" dirty="0" err="1"/>
              <a:t>kesitli</a:t>
            </a:r>
            <a:r>
              <a:rPr lang="en-US" sz="1500" dirty="0"/>
              <a:t> </a:t>
            </a:r>
            <a:r>
              <a:rPr lang="en-US" sz="1500" dirty="0" err="1"/>
              <a:t>olan</a:t>
            </a:r>
            <a:r>
              <a:rPr lang="en-US" sz="1500" dirty="0"/>
              <a:t> </a:t>
            </a:r>
            <a:r>
              <a:rPr lang="en-US" sz="1500" dirty="0" err="1"/>
              <a:t>çatı</a:t>
            </a:r>
            <a:r>
              <a:rPr lang="en-US" sz="1500" dirty="0"/>
              <a:t> </a:t>
            </a:r>
            <a:r>
              <a:rPr lang="en-US" sz="1500" dirty="0" err="1"/>
              <a:t>yüksekliği</a:t>
            </a:r>
            <a:r>
              <a:rPr lang="en-US" sz="1500" dirty="0"/>
              <a:t> </a:t>
            </a:r>
            <a:r>
              <a:rPr lang="en-US" sz="1500" dirty="0" err="1"/>
              <a:t>azaltılarak</a:t>
            </a:r>
            <a:r>
              <a:rPr lang="en-US" sz="1500" dirty="0"/>
              <a:t>, </a:t>
            </a:r>
            <a:r>
              <a:rPr lang="en-US" sz="1500" dirty="0" err="1"/>
              <a:t>kırıklı</a:t>
            </a:r>
            <a:r>
              <a:rPr lang="en-US" sz="1500" dirty="0"/>
              <a:t> </a:t>
            </a:r>
            <a:r>
              <a:rPr lang="en-US" sz="1500" dirty="0" err="1"/>
              <a:t>olarak</a:t>
            </a:r>
            <a:r>
              <a:rPr lang="en-US" sz="1500" dirty="0"/>
              <a:t> </a:t>
            </a:r>
            <a:r>
              <a:rPr lang="en-US" sz="1500" dirty="0" err="1"/>
              <a:t>yeniden</a:t>
            </a:r>
            <a:r>
              <a:rPr lang="en-US" sz="1500" dirty="0"/>
              <a:t> </a:t>
            </a:r>
            <a:r>
              <a:rPr lang="en-US" sz="1500" dirty="0" err="1"/>
              <a:t>inşa</a:t>
            </a:r>
            <a:r>
              <a:rPr lang="en-US" sz="1500" dirty="0"/>
              <a:t> </a:t>
            </a:r>
            <a:r>
              <a:rPr lang="en-US" sz="1500" dirty="0" err="1"/>
              <a:t>edilir</a:t>
            </a:r>
            <a:r>
              <a:rPr lang="en-US" sz="1500" dirty="0"/>
              <a:t>.</a:t>
            </a:r>
            <a:endParaRPr lang="tr-TR" sz="1500" dirty="0"/>
          </a:p>
          <a:p>
            <a:pPr algn="ctr"/>
            <a:endParaRPr lang="tr-TR" sz="1500" dirty="0" smtClean="0"/>
          </a:p>
          <a:p>
            <a:pPr algn="ctr"/>
            <a:r>
              <a:rPr lang="en-US" sz="1500" dirty="0" err="1" smtClean="0"/>
              <a:t>İkincisi</a:t>
            </a:r>
            <a:r>
              <a:rPr lang="en-US" sz="1500" dirty="0" smtClean="0"/>
              <a:t> </a:t>
            </a:r>
            <a:r>
              <a:rPr lang="en-US" sz="1500" dirty="0" err="1"/>
              <a:t>kaza</a:t>
            </a:r>
            <a:r>
              <a:rPr lang="en-US" sz="1500" dirty="0"/>
              <a:t> </a:t>
            </a:r>
            <a:r>
              <a:rPr lang="en-US" sz="1500" dirty="0" err="1"/>
              <a:t>ise</a:t>
            </a:r>
            <a:r>
              <a:rPr lang="en-US" sz="1500" dirty="0"/>
              <a:t> </a:t>
            </a:r>
            <a:r>
              <a:rPr lang="en-US" sz="1500" dirty="0" err="1"/>
              <a:t>Haydarpaşa</a:t>
            </a:r>
            <a:r>
              <a:rPr lang="en-US" sz="1500" dirty="0"/>
              <a:t> </a:t>
            </a:r>
            <a:r>
              <a:rPr lang="en-US" sz="1500" dirty="0" err="1"/>
              <a:t>Limanı</a:t>
            </a:r>
            <a:r>
              <a:rPr lang="en-US" sz="1500" dirty="0"/>
              <a:t> </a:t>
            </a:r>
            <a:r>
              <a:rPr lang="en-US" sz="1500" dirty="0" err="1"/>
              <a:t>açıklarında</a:t>
            </a:r>
            <a:r>
              <a:rPr lang="en-US" sz="1500" dirty="0"/>
              <a:t> </a:t>
            </a:r>
            <a:r>
              <a:rPr lang="en-US" sz="1500" dirty="0" err="1"/>
              <a:t>meydana</a:t>
            </a:r>
            <a:r>
              <a:rPr lang="en-US" sz="1500" dirty="0"/>
              <a:t> </a:t>
            </a:r>
            <a:r>
              <a:rPr lang="en-US" sz="1500" dirty="0" err="1"/>
              <a:t>gelen</a:t>
            </a:r>
            <a:r>
              <a:rPr lang="en-US" sz="1500" dirty="0"/>
              <a:t> tanker </a:t>
            </a:r>
            <a:r>
              <a:rPr lang="en-US" sz="1500" dirty="0" err="1"/>
              <a:t>kazası</a:t>
            </a:r>
            <a:r>
              <a:rPr lang="en-US" sz="1500" dirty="0"/>
              <a:t> </a:t>
            </a:r>
            <a:r>
              <a:rPr lang="en-US" sz="1500" dirty="0" err="1"/>
              <a:t>sırasında</a:t>
            </a:r>
            <a:r>
              <a:rPr lang="en-US" sz="1500" dirty="0"/>
              <a:t> </a:t>
            </a:r>
            <a:r>
              <a:rPr lang="en-US" sz="1500" dirty="0" err="1"/>
              <a:t>gerçekleşir</a:t>
            </a:r>
            <a:r>
              <a:rPr lang="en-US" sz="1500" dirty="0" smtClean="0"/>
              <a:t>.</a:t>
            </a:r>
            <a:r>
              <a:rPr lang="tr-TR" sz="1500" dirty="0" smtClean="0"/>
              <a:t>           </a:t>
            </a:r>
            <a:r>
              <a:rPr lang="en-US" sz="1500" dirty="0" smtClean="0"/>
              <a:t>15 </a:t>
            </a:r>
            <a:r>
              <a:rPr lang="en-US" sz="1500" dirty="0" err="1"/>
              <a:t>Kasım</a:t>
            </a:r>
            <a:r>
              <a:rPr lang="en-US" sz="1500" dirty="0"/>
              <a:t> 1979’da </a:t>
            </a:r>
            <a:r>
              <a:rPr lang="en-US" sz="1500" dirty="0" err="1"/>
              <a:t>Haydarpaşa</a:t>
            </a:r>
            <a:r>
              <a:rPr lang="en-US" sz="1500" dirty="0"/>
              <a:t> </a:t>
            </a:r>
            <a:r>
              <a:rPr lang="en-US" sz="1500" dirty="0" err="1"/>
              <a:t>açıklarında</a:t>
            </a:r>
            <a:r>
              <a:rPr lang="en-US" sz="1500" dirty="0"/>
              <a:t> </a:t>
            </a:r>
            <a:r>
              <a:rPr lang="en-US" sz="1500" dirty="0" err="1"/>
              <a:t>Independanta</a:t>
            </a:r>
            <a:r>
              <a:rPr lang="en-US" sz="1500" dirty="0"/>
              <a:t> </a:t>
            </a:r>
            <a:r>
              <a:rPr lang="en-US" sz="1500" dirty="0" err="1"/>
              <a:t>adlı</a:t>
            </a:r>
            <a:r>
              <a:rPr lang="en-US" sz="1500" dirty="0"/>
              <a:t> petrol </a:t>
            </a:r>
            <a:r>
              <a:rPr lang="en-US" sz="1500" dirty="0" err="1"/>
              <a:t>tankeri</a:t>
            </a:r>
            <a:r>
              <a:rPr lang="en-US" sz="1500" dirty="0"/>
              <a:t> </a:t>
            </a:r>
            <a:r>
              <a:rPr lang="en-US" sz="1500" dirty="0" err="1"/>
              <a:t>infilak</a:t>
            </a:r>
            <a:r>
              <a:rPr lang="en-US" sz="1500" dirty="0"/>
              <a:t> </a:t>
            </a:r>
            <a:r>
              <a:rPr lang="en-US" sz="1500" dirty="0" err="1"/>
              <a:t>eder</a:t>
            </a:r>
            <a:r>
              <a:rPr lang="en-US" sz="1500" dirty="0"/>
              <a:t>, o </a:t>
            </a:r>
            <a:r>
              <a:rPr lang="en-US" sz="1500" dirty="0" err="1"/>
              <a:t>sırada</a:t>
            </a:r>
            <a:r>
              <a:rPr lang="en-US" sz="1500" dirty="0"/>
              <a:t> Kadıköy ve </a:t>
            </a:r>
            <a:r>
              <a:rPr lang="en-US" sz="1500" dirty="0" err="1"/>
              <a:t>çevresinde</a:t>
            </a:r>
            <a:r>
              <a:rPr lang="en-US" sz="1500" dirty="0"/>
              <a:t> </a:t>
            </a:r>
            <a:r>
              <a:rPr lang="en-US" sz="1500" dirty="0" err="1"/>
              <a:t>bu</a:t>
            </a:r>
            <a:r>
              <a:rPr lang="en-US" sz="1500" dirty="0"/>
              <a:t> </a:t>
            </a:r>
            <a:r>
              <a:rPr lang="en-US" sz="1500" dirty="0" err="1"/>
              <a:t>yangın</a:t>
            </a:r>
            <a:r>
              <a:rPr lang="en-US" sz="1500" dirty="0"/>
              <a:t> ve </a:t>
            </a:r>
            <a:r>
              <a:rPr lang="en-US" sz="1500" dirty="0" err="1"/>
              <a:t>patlamadan</a:t>
            </a:r>
            <a:r>
              <a:rPr lang="en-US" sz="1500" dirty="0"/>
              <a:t> </a:t>
            </a:r>
            <a:r>
              <a:rPr lang="en-US" sz="1500" dirty="0" err="1"/>
              <a:t>dolayı</a:t>
            </a:r>
            <a:r>
              <a:rPr lang="en-US" sz="1500" dirty="0"/>
              <a:t> </a:t>
            </a:r>
            <a:r>
              <a:rPr lang="en-US" sz="1500" dirty="0" err="1"/>
              <a:t>kırılmadık</a:t>
            </a:r>
            <a:r>
              <a:rPr lang="en-US" sz="1500" dirty="0"/>
              <a:t> cam </a:t>
            </a:r>
            <a:r>
              <a:rPr lang="en-US" sz="1500" dirty="0" err="1"/>
              <a:t>kalmaz</a:t>
            </a:r>
            <a:r>
              <a:rPr lang="en-US" sz="1500" dirty="0"/>
              <a:t>. Bu </a:t>
            </a:r>
            <a:r>
              <a:rPr lang="en-US" sz="1500" dirty="0" err="1"/>
              <a:t>büyük</a:t>
            </a:r>
            <a:r>
              <a:rPr lang="en-US" sz="1500" dirty="0"/>
              <a:t> </a:t>
            </a:r>
            <a:r>
              <a:rPr lang="en-US" sz="1500" dirty="0" err="1"/>
              <a:t>patlamanın</a:t>
            </a:r>
            <a:r>
              <a:rPr lang="en-US" sz="1500" dirty="0"/>
              <a:t> </a:t>
            </a:r>
            <a:r>
              <a:rPr lang="en-US" sz="1500" dirty="0" err="1"/>
              <a:t>ardından</a:t>
            </a:r>
            <a:r>
              <a:rPr lang="en-US" sz="1500" dirty="0"/>
              <a:t> 15 </a:t>
            </a:r>
            <a:r>
              <a:rPr lang="en-US" sz="1500" dirty="0" err="1"/>
              <a:t>gün</a:t>
            </a:r>
            <a:r>
              <a:rPr lang="en-US" sz="1500" dirty="0"/>
              <a:t> </a:t>
            </a:r>
            <a:r>
              <a:rPr lang="en-US" sz="1500" dirty="0" err="1"/>
              <a:t>boyunca</a:t>
            </a:r>
            <a:r>
              <a:rPr lang="en-US" sz="1500" dirty="0"/>
              <a:t> </a:t>
            </a:r>
            <a:r>
              <a:rPr lang="en-US" sz="1500" dirty="0" err="1"/>
              <a:t>yanan</a:t>
            </a:r>
            <a:r>
              <a:rPr lang="en-US" sz="1500" dirty="0"/>
              <a:t> </a:t>
            </a:r>
            <a:r>
              <a:rPr lang="en-US" sz="1500" dirty="0" err="1"/>
              <a:t>tankerdeki</a:t>
            </a:r>
            <a:r>
              <a:rPr lang="en-US" sz="1500" dirty="0"/>
              <a:t> </a:t>
            </a:r>
            <a:r>
              <a:rPr lang="en-US" sz="1500" dirty="0" err="1"/>
              <a:t>patlamaların</a:t>
            </a:r>
            <a:r>
              <a:rPr lang="en-US" sz="1500" dirty="0"/>
              <a:t> </a:t>
            </a:r>
            <a:r>
              <a:rPr lang="en-US" sz="1500" dirty="0" err="1"/>
              <a:t>etkisiyle</a:t>
            </a:r>
            <a:r>
              <a:rPr lang="en-US" sz="1500" dirty="0"/>
              <a:t> </a:t>
            </a:r>
            <a:r>
              <a:rPr lang="en-US" sz="1500" dirty="0" err="1"/>
              <a:t>garın</a:t>
            </a:r>
            <a:r>
              <a:rPr lang="en-US" sz="1500" dirty="0"/>
              <a:t> </a:t>
            </a:r>
            <a:r>
              <a:rPr lang="en-US" sz="1500" dirty="0" err="1"/>
              <a:t>renkli</a:t>
            </a:r>
            <a:r>
              <a:rPr lang="en-US" sz="1500" dirty="0"/>
              <a:t> </a:t>
            </a:r>
            <a:r>
              <a:rPr lang="en-US" sz="1500" dirty="0" err="1"/>
              <a:t>vitrayları</a:t>
            </a:r>
            <a:r>
              <a:rPr lang="en-US" sz="1500" dirty="0"/>
              <a:t> </a:t>
            </a:r>
            <a:r>
              <a:rPr lang="en-US" sz="1500" dirty="0" err="1"/>
              <a:t>paramparça</a:t>
            </a:r>
            <a:r>
              <a:rPr lang="en-US" sz="1500" dirty="0"/>
              <a:t> </a:t>
            </a:r>
            <a:r>
              <a:rPr lang="en-US" sz="1500" dirty="0" err="1"/>
              <a:t>olur</a:t>
            </a:r>
            <a:r>
              <a:rPr lang="en-US" sz="1500" dirty="0"/>
              <a:t>.</a:t>
            </a:r>
            <a:endParaRPr lang="tr-TR" sz="1500" dirty="0"/>
          </a:p>
          <a:p>
            <a:pPr algn="ctr"/>
            <a:r>
              <a:rPr lang="en-US" sz="1500" dirty="0"/>
              <a:t> </a:t>
            </a:r>
            <a:endParaRPr lang="tr-TR" sz="1500" dirty="0"/>
          </a:p>
          <a:p>
            <a:pPr algn="ctr"/>
            <a:r>
              <a:rPr lang="en-US" sz="1500" dirty="0" err="1"/>
              <a:t>Üçüncü</a:t>
            </a:r>
            <a:r>
              <a:rPr lang="en-US" sz="1500" dirty="0"/>
              <a:t> </a:t>
            </a:r>
            <a:r>
              <a:rPr lang="en-US" sz="1500" dirty="0" err="1"/>
              <a:t>kaza</a:t>
            </a:r>
            <a:r>
              <a:rPr lang="en-US" sz="1500" dirty="0"/>
              <a:t> </a:t>
            </a:r>
            <a:r>
              <a:rPr lang="en-US" sz="1500" dirty="0" err="1"/>
              <a:t>ise</a:t>
            </a:r>
            <a:r>
              <a:rPr lang="en-US" sz="1500" dirty="0"/>
              <a:t> </a:t>
            </a:r>
            <a:r>
              <a:rPr lang="en-US" sz="1500" dirty="0" err="1"/>
              <a:t>yakın</a:t>
            </a:r>
            <a:r>
              <a:rPr lang="en-US" sz="1500" dirty="0"/>
              <a:t> </a:t>
            </a:r>
            <a:r>
              <a:rPr lang="en-US" sz="1500" dirty="0" err="1"/>
              <a:t>zamanda</a:t>
            </a:r>
            <a:r>
              <a:rPr lang="en-US" sz="1500" dirty="0"/>
              <a:t> 28 </a:t>
            </a:r>
            <a:r>
              <a:rPr lang="en-US" sz="1500" dirty="0" err="1"/>
              <a:t>Kasım</a:t>
            </a:r>
            <a:r>
              <a:rPr lang="en-US" sz="1500" dirty="0"/>
              <a:t> 2010 </a:t>
            </a:r>
            <a:r>
              <a:rPr lang="en-US" sz="1500" dirty="0" err="1"/>
              <a:t>yılında</a:t>
            </a:r>
            <a:r>
              <a:rPr lang="en-US" sz="1500" dirty="0"/>
              <a:t> </a:t>
            </a:r>
            <a:r>
              <a:rPr lang="en-US" sz="1500" dirty="0" err="1"/>
              <a:t>çatısının</a:t>
            </a:r>
            <a:r>
              <a:rPr lang="en-US" sz="1500" dirty="0"/>
              <a:t> </a:t>
            </a:r>
            <a:r>
              <a:rPr lang="en-US" sz="1500" dirty="0" err="1"/>
              <a:t>yanması</a:t>
            </a:r>
            <a:r>
              <a:rPr lang="en-US" sz="1500" dirty="0"/>
              <a:t> </a:t>
            </a:r>
            <a:r>
              <a:rPr lang="en-US" sz="1500" dirty="0" err="1"/>
              <a:t>ile</a:t>
            </a:r>
            <a:r>
              <a:rPr lang="en-US" sz="1500" dirty="0"/>
              <a:t> </a:t>
            </a:r>
            <a:r>
              <a:rPr lang="en-US" sz="1500" dirty="0" err="1"/>
              <a:t>meydana</a:t>
            </a:r>
            <a:r>
              <a:rPr lang="en-US" sz="1500" dirty="0"/>
              <a:t> </a:t>
            </a:r>
            <a:r>
              <a:rPr lang="en-US" sz="1500" dirty="0" err="1"/>
              <a:t>gelmiştir</a:t>
            </a:r>
            <a:r>
              <a:rPr lang="en-US" sz="1500" dirty="0"/>
              <a:t>. Bu </a:t>
            </a:r>
            <a:r>
              <a:rPr lang="en-US" sz="1500" dirty="0" err="1"/>
              <a:t>yangında</a:t>
            </a:r>
            <a:r>
              <a:rPr lang="en-US" sz="1500" dirty="0"/>
              <a:t> </a:t>
            </a:r>
            <a:r>
              <a:rPr lang="en-US" sz="1500" dirty="0" err="1"/>
              <a:t>çatı</a:t>
            </a:r>
            <a:r>
              <a:rPr lang="en-US" sz="1500" dirty="0"/>
              <a:t> </a:t>
            </a:r>
            <a:r>
              <a:rPr lang="en-US" sz="1500" dirty="0" err="1"/>
              <a:t>çöker</a:t>
            </a:r>
            <a:r>
              <a:rPr lang="en-US" sz="1500" dirty="0"/>
              <a:t> ve 4. </a:t>
            </a:r>
            <a:r>
              <a:rPr lang="en-US" sz="1500" dirty="0" err="1"/>
              <a:t>kat</a:t>
            </a:r>
            <a:r>
              <a:rPr lang="en-US" sz="1500" dirty="0"/>
              <a:t> </a:t>
            </a:r>
            <a:r>
              <a:rPr lang="en-US" sz="1500" dirty="0" err="1"/>
              <a:t>kullanılamaz</a:t>
            </a:r>
            <a:r>
              <a:rPr lang="en-US" sz="1500" dirty="0"/>
              <a:t> hale </a:t>
            </a:r>
            <a:r>
              <a:rPr lang="en-US" sz="1500" dirty="0" err="1"/>
              <a:t>gelir</a:t>
            </a:r>
            <a:r>
              <a:rPr lang="en-US" sz="1500" dirty="0"/>
              <a:t>.</a:t>
            </a:r>
            <a:endParaRPr lang="tr-TR" sz="1500" dirty="0"/>
          </a:p>
          <a:p>
            <a:pPr algn="ctr"/>
            <a:r>
              <a:rPr lang="tr-TR" sz="1500" b="1" dirty="0"/>
              <a:t> </a:t>
            </a:r>
            <a:endParaRPr lang="tr-TR" sz="1500" dirty="0"/>
          </a:p>
          <a:p>
            <a:endParaRPr lang="tr-TR" dirty="0"/>
          </a:p>
        </p:txBody>
      </p:sp>
    </p:spTree>
    <p:extLst>
      <p:ext uri="{BB962C8B-B14F-4D97-AF65-F5344CB8AC3E}">
        <p14:creationId xmlns:p14="http://schemas.microsoft.com/office/powerpoint/2010/main" val="18023762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Öncül\Desktop\10333741_10205560162856583_7357402702056313954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 y="0"/>
            <a:ext cx="9146364" cy="7025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3362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743300" y="472891"/>
            <a:ext cx="4176464" cy="400110"/>
          </a:xfrm>
          <a:prstGeom prst="rect">
            <a:avLst/>
          </a:prstGeom>
          <a:noFill/>
        </p:spPr>
        <p:txBody>
          <a:bodyPr wrap="square" rtlCol="0">
            <a:spAutoFit/>
          </a:bodyPr>
          <a:lstStyle/>
          <a:p>
            <a:r>
              <a:rPr lang="tr-TR" sz="2000" dirty="0" smtClean="0">
                <a:latin typeface="Agency FB" panose="020B0503020202020204" pitchFamily="34" charset="0"/>
              </a:rPr>
              <a:t>BASINDA HAYDARPASA GARI VE MÜCADELEMİZ…</a:t>
            </a:r>
            <a:endParaRPr lang="tr-TR" sz="2000" dirty="0">
              <a:latin typeface="Agency FB" panose="020B0503020202020204" pitchFamily="34" charset="0"/>
            </a:endParaRPr>
          </a:p>
        </p:txBody>
      </p:sp>
      <p:pic>
        <p:nvPicPr>
          <p:cNvPr id="1026" name="Picture 2" descr="C:\Users\Öncül\Desktop\küpü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4286250" cy="4600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Öncül\Desktop\küpür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863" y="1124744"/>
            <a:ext cx="4286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Öncül\Desktop\küpür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429000"/>
            <a:ext cx="3468769" cy="3276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8088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55576" y="188640"/>
            <a:ext cx="8229600" cy="1143000"/>
          </a:xfrm>
        </p:spPr>
        <p:txBody>
          <a:bodyPr>
            <a:normAutofit/>
          </a:bodyPr>
          <a:lstStyle/>
          <a:p>
            <a:pPr algn="r"/>
            <a:r>
              <a:rPr lang="tr-TR" sz="2000" dirty="0" smtClean="0">
                <a:latin typeface="Agency FB" panose="020B0503020202020204" pitchFamily="34" charset="0"/>
              </a:rPr>
              <a:t>BASINDA HAYDARPASA GARI VE MÜCADELEMİZ…</a:t>
            </a:r>
            <a:endParaRPr lang="tr-TR" sz="2000" dirty="0">
              <a:latin typeface="Agency FB" panose="020B0503020202020204" pitchFamily="34" charset="0"/>
            </a:endParaRPr>
          </a:p>
        </p:txBody>
      </p:sp>
      <p:sp>
        <p:nvSpPr>
          <p:cNvPr id="3" name="İçerik Yer Tutucusu 2"/>
          <p:cNvSpPr>
            <a:spLocks noGrp="1"/>
          </p:cNvSpPr>
          <p:nvPr>
            <p:ph idx="1"/>
          </p:nvPr>
        </p:nvSpPr>
        <p:spPr/>
        <p:txBody>
          <a:bodyPr/>
          <a:lstStyle/>
          <a:p>
            <a:r>
              <a:rPr lang="tr-TR" dirty="0" smtClean="0"/>
              <a:t>  </a:t>
            </a:r>
            <a:endParaRPr lang="tr-TR" dirty="0"/>
          </a:p>
        </p:txBody>
      </p:sp>
      <p:pic>
        <p:nvPicPr>
          <p:cNvPr id="2050" name="Picture 2" descr="C:\Users\Öncül\Desktop\küpür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4968552" cy="650880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Öncül\Desktop\küpür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227" y="1340768"/>
            <a:ext cx="3833898" cy="4149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7932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Öncül\Desktop\küpür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6671"/>
            <a:ext cx="4762500" cy="6067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Öncül\Desktop\küpür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916832"/>
            <a:ext cx="4049072" cy="253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7928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a:t>
            </a:r>
            <a:endParaRPr lang="tr-TR" dirty="0"/>
          </a:p>
        </p:txBody>
      </p:sp>
      <p:sp>
        <p:nvSpPr>
          <p:cNvPr id="3" name="2 İçerik Yer Tutucusu"/>
          <p:cNvSpPr>
            <a:spLocks noGrp="1"/>
          </p:cNvSpPr>
          <p:nvPr>
            <p:ph idx="1"/>
          </p:nvPr>
        </p:nvSpPr>
        <p:spPr>
          <a:xfrm>
            <a:off x="539552" y="2060848"/>
            <a:ext cx="8229600" cy="4525963"/>
          </a:xfrm>
        </p:spPr>
        <p:txBody>
          <a:bodyPr>
            <a:normAutofit/>
          </a:bodyPr>
          <a:lstStyle/>
          <a:p>
            <a:pPr marL="0" indent="0" algn="ctr">
              <a:buNone/>
            </a:pPr>
            <a:r>
              <a:rPr lang="tr-TR" sz="1500" dirty="0" smtClean="0"/>
              <a:t>Haydarpaşa Garı’nı sermayeye devredecek projenizin ilk adımı olan ve</a:t>
            </a:r>
          </a:p>
          <a:p>
            <a:pPr marL="0" indent="0" algn="ctr">
              <a:buNone/>
            </a:pPr>
            <a:r>
              <a:rPr lang="tr-TR" sz="1500" dirty="0" smtClean="0"/>
              <a:t> 1. derecede tarihi eser olan Haydarpaşa Garı’nda bilimsel,teknik ve hukuki olarak asla uygulanmaması gereken  çatının aslına uygun olmayan gar bütünlüğünü tehlikeye sokan kullanım sevdanızdan derhal vazgeçip bir an önce Gar’ımızı aslına uygun olarak onarın…</a:t>
            </a:r>
            <a:endParaRPr lang="tr-TR" sz="15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a:t>
            </a:r>
            <a:endParaRPr lang="tr-TR" dirty="0"/>
          </a:p>
        </p:txBody>
      </p:sp>
      <p:sp>
        <p:nvSpPr>
          <p:cNvPr id="3" name="2 İçerik Yer Tutucusu"/>
          <p:cNvSpPr>
            <a:spLocks noGrp="1"/>
          </p:cNvSpPr>
          <p:nvPr>
            <p:ph idx="1"/>
          </p:nvPr>
        </p:nvSpPr>
        <p:spPr/>
        <p:txBody>
          <a:bodyPr/>
          <a:lstStyle/>
          <a:p>
            <a:pPr marL="0" indent="0">
              <a:buNone/>
            </a:pPr>
            <a:r>
              <a:rPr lang="tr-TR" dirty="0" smtClean="0"/>
              <a:t>  </a:t>
            </a:r>
            <a:endParaRPr lang="tr-TR" dirty="0"/>
          </a:p>
        </p:txBody>
      </p:sp>
      <p:pic>
        <p:nvPicPr>
          <p:cNvPr id="1026" name="Picture 2" descr="C:\Users\Öncül\Desktop\10-yil-haydarpas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7914"/>
            <a:ext cx="4968552" cy="69559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476672"/>
            <a:ext cx="8820472" cy="861774"/>
          </a:xfrm>
          <a:prstGeom prst="rect">
            <a:avLst/>
          </a:prstGeom>
          <a:noFill/>
        </p:spPr>
        <p:txBody>
          <a:bodyPr wrap="square" rtlCol="0">
            <a:spAutoFit/>
          </a:bodyPr>
          <a:lstStyle/>
          <a:p>
            <a:pPr algn="r"/>
            <a:r>
              <a:rPr lang="tr-TR" sz="2500" dirty="0" smtClean="0">
                <a:latin typeface="Agency FB" panose="020B0503020202020204" pitchFamily="34" charset="0"/>
              </a:rPr>
              <a:t>GEÇMİSTEN BUGÜNE UZANAN YOLCULUKTA,</a:t>
            </a:r>
          </a:p>
          <a:p>
            <a:pPr algn="r"/>
            <a:r>
              <a:rPr lang="tr-TR" sz="2500" dirty="0" smtClean="0">
                <a:latin typeface="Agency FB" panose="020B0503020202020204" pitchFamily="34" charset="0"/>
              </a:rPr>
              <a:t> HAYDARPASA GARI…</a:t>
            </a:r>
          </a:p>
        </p:txBody>
      </p:sp>
      <p:pic>
        <p:nvPicPr>
          <p:cNvPr id="5122" name="Picture 2" descr="C:\Users\Öncül\Desktop\11009177_10153324964271252_1692625060958012365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340768"/>
            <a:ext cx="6984776" cy="550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0948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2050" name="Picture 2" descr="C:\Users\Mücella\Desktop\Haydarpaşa Güncesi\HAYDARPAŞA GÜNCESİ BROŞÜRÜ TARAMA\01.jpg"/>
          <p:cNvPicPr>
            <a:picLocks noGrp="1" noChangeAspect="1" noChangeArrowheads="1"/>
          </p:cNvPicPr>
          <p:nvPr>
            <p:ph idx="1"/>
          </p:nvPr>
        </p:nvPicPr>
        <p:blipFill>
          <a:blip r:embed="rId2" cstate="print"/>
          <a:srcRect t="35634" b="29364"/>
          <a:stretch>
            <a:fillRect/>
          </a:stretch>
        </p:blipFill>
        <p:spPr bwMode="auto">
          <a:xfrm>
            <a:off x="-188046" y="1"/>
            <a:ext cx="9332046" cy="6858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Canlı">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1547</TotalTime>
  <Words>1911</Words>
  <Application>Microsoft Office PowerPoint</Application>
  <PresentationFormat>Ekran Gösterisi (4:3)</PresentationFormat>
  <Paragraphs>199</Paragraphs>
  <Slides>75</Slides>
  <Notes>1</Notes>
  <HiddenSlides>0</HiddenSlides>
  <MMClips>0</MMClips>
  <ScaleCrop>false</ScaleCrop>
  <HeadingPairs>
    <vt:vector size="4" baseType="variant">
      <vt:variant>
        <vt:lpstr>Tema</vt:lpstr>
      </vt:variant>
      <vt:variant>
        <vt:i4>1</vt:i4>
      </vt:variant>
      <vt:variant>
        <vt:lpstr>Slayt Başlıkları</vt:lpstr>
      </vt:variant>
      <vt:variant>
        <vt:i4>75</vt:i4>
      </vt:variant>
    </vt:vector>
  </HeadingPairs>
  <TitlesOfParts>
    <vt:vector size="76" baseType="lpstr">
      <vt:lpstr>Ofis Teması</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5 Aralık 2010  </vt:lpstr>
      <vt:lpstr>15 Aralık 2010</vt:lpstr>
      <vt:lpstr>24 Ocak 2011</vt:lpstr>
      <vt:lpstr>1 Nisan 2011</vt:lpstr>
      <vt:lpstr> 25 Kasım 2011 </vt:lpstr>
      <vt:lpstr>  31 Ocak 2012  </vt:lpstr>
      <vt:lpstr>    05.Şubat. 2012 / 27 Kasım 2014 …  </vt:lpstr>
      <vt:lpstr>PowerPoint Sunusu</vt:lpstr>
      <vt:lpstr>12/18 Eylül 2012 </vt:lpstr>
      <vt:lpstr>13 Eylül 2012</vt:lpstr>
      <vt:lpstr>5/12 Ekim 2012</vt:lpstr>
      <vt:lpstr>27 Aralık 2012</vt:lpstr>
      <vt:lpstr>PowerPoint Sunusu</vt:lpstr>
      <vt:lpstr>27 Mart 2013</vt:lpstr>
      <vt:lpstr>18/19 Haziran 2013</vt:lpstr>
      <vt:lpstr>28  Ekim 2013</vt:lpstr>
      <vt:lpstr>06 Aralık 2013</vt:lpstr>
      <vt:lpstr>28 Ocak 2014</vt:lpstr>
      <vt:lpstr>Restorasyon İhale Bedeli 12,473,000 TL</vt:lpstr>
      <vt:lpstr>07 Subat 2014</vt:lpstr>
      <vt:lpstr>17 Subat 2014</vt:lpstr>
      <vt:lpstr>28 Mart 2014</vt:lpstr>
      <vt:lpstr>13 Haziran 2014</vt:lpstr>
      <vt:lpstr>3 Eylül 2014 </vt:lpstr>
      <vt:lpstr>2  Ekim 2014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27 Kasım 2014</vt:lpstr>
      <vt:lpstr>  </vt:lpstr>
      <vt:lpstr>28 Kasım 2014</vt:lpstr>
      <vt:lpstr>PowerPoint Sunusu</vt:lpstr>
      <vt:lpstr>       </vt:lpstr>
      <vt:lpstr>PowerPoint Sunusu</vt:lpstr>
      <vt:lpstr>PowerPoint Sunusu</vt:lpstr>
      <vt:lpstr>PowerPoint Sunusu</vt:lpstr>
      <vt:lpstr>PowerPoint Sunusu</vt:lpstr>
      <vt:lpstr>PowerPoint Sunusu</vt:lpstr>
      <vt:lpstr>BASINDA HAYDARPASA GARI VE MÜCADELEMİZ…</vt:lpstr>
      <vt:lpstr>PowerPoint Sunusu</vt:lpstr>
      <vt:lpstr>  </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Mücella</dc:creator>
  <cp:lastModifiedBy>Öncül</cp:lastModifiedBy>
  <cp:revision>153</cp:revision>
  <dcterms:created xsi:type="dcterms:W3CDTF">2014-11-26T11:08:03Z</dcterms:created>
  <dcterms:modified xsi:type="dcterms:W3CDTF">2015-05-21T15:16:44Z</dcterms:modified>
</cp:coreProperties>
</file>